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sldIdLst>
    <p:sldId id="256" r:id="rId2"/>
    <p:sldId id="308" r:id="rId3"/>
    <p:sldId id="303" r:id="rId4"/>
    <p:sldId id="304" r:id="rId5"/>
    <p:sldId id="305" r:id="rId6"/>
    <p:sldId id="289" r:id="rId7"/>
    <p:sldId id="271" r:id="rId8"/>
    <p:sldId id="309" r:id="rId9"/>
    <p:sldId id="306" r:id="rId10"/>
    <p:sldId id="318" r:id="rId11"/>
    <p:sldId id="323" r:id="rId12"/>
    <p:sldId id="272" r:id="rId13"/>
    <p:sldId id="273" r:id="rId14"/>
    <p:sldId id="290" r:id="rId15"/>
    <p:sldId id="329" r:id="rId16"/>
    <p:sldId id="336" r:id="rId17"/>
    <p:sldId id="313" r:id="rId18"/>
    <p:sldId id="337" r:id="rId19"/>
    <p:sldId id="319" r:id="rId20"/>
    <p:sldId id="326" r:id="rId21"/>
    <p:sldId id="311" r:id="rId22"/>
    <p:sldId id="312" r:id="rId23"/>
    <p:sldId id="285" r:id="rId24"/>
    <p:sldId id="288" r:id="rId25"/>
    <p:sldId id="279" r:id="rId26"/>
    <p:sldId id="275" r:id="rId27"/>
    <p:sldId id="280" r:id="rId28"/>
    <p:sldId id="284" r:id="rId29"/>
    <p:sldId id="300" r:id="rId30"/>
    <p:sldId id="296" r:id="rId31"/>
    <p:sldId id="297" r:id="rId32"/>
    <p:sldId id="298" r:id="rId33"/>
    <p:sldId id="299" r:id="rId34"/>
    <p:sldId id="314" r:id="rId35"/>
    <p:sldId id="281" r:id="rId36"/>
    <p:sldId id="301" r:id="rId37"/>
    <p:sldId id="338" r:id="rId38"/>
    <p:sldId id="282" r:id="rId39"/>
    <p:sldId id="283" r:id="rId40"/>
    <p:sldId id="277" r:id="rId41"/>
    <p:sldId id="331" r:id="rId42"/>
    <p:sldId id="278" r:id="rId43"/>
    <p:sldId id="291" r:id="rId44"/>
    <p:sldId id="328" r:id="rId45"/>
    <p:sldId id="292" r:id="rId46"/>
    <p:sldId id="276" r:id="rId47"/>
    <p:sldId id="327" r:id="rId48"/>
    <p:sldId id="321" r:id="rId49"/>
    <p:sldId id="335" r:id="rId50"/>
    <p:sldId id="268" r:id="rId51"/>
    <p:sldId id="324" r:id="rId52"/>
    <p:sldId id="333" r:id="rId53"/>
    <p:sldId id="334" r:id="rId54"/>
    <p:sldId id="332" r:id="rId55"/>
    <p:sldId id="302" r:id="rId56"/>
    <p:sldId id="25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D00"/>
    <a:srgbClr val="FF9E1D"/>
    <a:srgbClr val="253600"/>
    <a:srgbClr val="6C2900"/>
    <a:srgbClr val="2597FF"/>
    <a:srgbClr val="D68B1C"/>
    <a:srgbClr val="609600"/>
    <a:srgbClr val="6CA800"/>
    <a:srgbClr val="552579"/>
    <a:srgbClr val="D09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86950" autoAdjust="0"/>
  </p:normalViewPr>
  <p:slideViewPr>
    <p:cSldViewPr>
      <p:cViewPr varScale="1">
        <p:scale>
          <a:sx n="79" d="100"/>
          <a:sy n="79" d="100"/>
        </p:scale>
        <p:origin x="2058" y="90"/>
      </p:cViewPr>
      <p:guideLst>
        <p:guide orient="horz" pos="2160"/>
        <p:guide pos="2880"/>
      </p:guideLst>
    </p:cSldViewPr>
  </p:slideViewPr>
  <p:notesTextViewPr>
    <p:cViewPr>
      <p:scale>
        <a:sx n="170" d="100"/>
        <a:sy n="170" d="100"/>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68F87-78D1-40D4-AEBC-3B28DC4588D9}" type="datetimeFigureOut">
              <a:rPr lang="en-US" smtClean="0"/>
              <a:t>10/10/2023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06CE6-132F-4215-9D62-3E4564FC6BBA}" type="slidenum">
              <a:rPr lang="en-US" smtClean="0"/>
              <a:t>‹#›</a:t>
            </a:fld>
            <a:endParaRPr lang="en-US"/>
          </a:p>
        </p:txBody>
      </p:sp>
    </p:spTree>
    <p:extLst>
      <p:ext uri="{BB962C8B-B14F-4D97-AF65-F5344CB8AC3E}">
        <p14:creationId xmlns:p14="http://schemas.microsoft.com/office/powerpoint/2010/main" val="227325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1</a:t>
            </a:fld>
            <a:endParaRPr lang="en-US"/>
          </a:p>
        </p:txBody>
      </p:sp>
    </p:spTree>
    <p:extLst>
      <p:ext uri="{BB962C8B-B14F-4D97-AF65-F5344CB8AC3E}">
        <p14:creationId xmlns:p14="http://schemas.microsoft.com/office/powerpoint/2010/main" val="202869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corresponding author is the one individual who takes primary responsibility for communication with the journal during the manuscript submission, peer review, and publication process, and typically ensures that all the journal’s administrative requirements, such as providing details of authorship, ethics committee approval, clinical trial registration documentation, and gathering conflict of interest forms and statements, are properly completed, although these duties may be delegated to one or more coauthors. The corresponding author should be available throughout the submission and peer review process to respond to editorial queries in a timely way, and should be available after publication to respond to critiques of the work and cooperate with any requests from the journal for data or additional information should questions about the paper arise after publication</a:t>
            </a:r>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9</a:t>
            </a:fld>
            <a:endParaRPr lang="en-US"/>
          </a:p>
        </p:txBody>
      </p:sp>
    </p:spTree>
    <p:extLst>
      <p:ext uri="{BB962C8B-B14F-4D97-AF65-F5344CB8AC3E}">
        <p14:creationId xmlns:p14="http://schemas.microsoft.com/office/powerpoint/2010/main" val="281619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III. D. 4. a. Differences in analysis or interpretation: If the dispute centers on the analysis or interpretation of data, the authors should submit a manuscript that clearly presents both versions. The difference of opinion should be explained in a cover letter. The normal process of peer and editorial review may help the authors to resolve their disagreement regarding analysis or interpretation.</a:t>
            </a:r>
          </a:p>
          <a:p>
            <a:r>
              <a:rPr lang="en-US" sz="1200" b="0" i="0" kern="1200" dirty="0" smtClean="0">
                <a:solidFill>
                  <a:schemeClr val="tx1"/>
                </a:solidFill>
                <a:effectLst/>
                <a:latin typeface="+mn-lt"/>
                <a:ea typeface="+mn-ea"/>
                <a:cs typeface="+mn-cs"/>
              </a:rPr>
              <a:t>If the dispute cannot be resolved and the study merits publication, both versions should be published. Options include publishing two papers on the same study, or a single paper with two analyses or interpretations. In such cases, it would be appropriate for the editor to publish a statement outlining the disagreement and the journal's involvement in attempts to resolve it.</a:t>
            </a:r>
          </a:p>
          <a:p>
            <a:r>
              <a:rPr lang="en-US" sz="1200" b="0" i="0" kern="1200" dirty="0" smtClean="0">
                <a:solidFill>
                  <a:schemeClr val="tx1"/>
                </a:solidFill>
                <a:effectLst/>
                <a:latin typeface="+mn-lt"/>
                <a:ea typeface="+mn-ea"/>
                <a:cs typeface="+mn-cs"/>
              </a:rPr>
              <a:t>III. D. 4. b. Differences in reported methods or results: If the dispute centers on differing opinions of what was actually done or observed during the study, the journal editor should refuse publication until the disagreement is resolved. Peer review cannot be expected to resolve such problems. If there are allegations of dishonesty or fraud, editors should inform the appropriate authorities; authors should be notified of an editor's intention to report a suspicion of research misconduct.</a:t>
            </a:r>
          </a:p>
          <a:p>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10</a:t>
            </a:fld>
            <a:endParaRPr lang="en-US"/>
          </a:p>
        </p:txBody>
      </p:sp>
    </p:spTree>
    <p:extLst>
      <p:ext uri="{BB962C8B-B14F-4D97-AF65-F5344CB8AC3E}">
        <p14:creationId xmlns:p14="http://schemas.microsoft.com/office/powerpoint/2010/main" val="101021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study aims to analyze 343 retraction notices indexed in the Scopus database, published in</a:t>
            </a:r>
          </a:p>
          <a:p>
            <a:r>
              <a:rPr lang="en-US" sz="1200" b="0" i="0" u="none" strike="noStrike" kern="1200" baseline="0" dirty="0" smtClean="0">
                <a:solidFill>
                  <a:schemeClr val="tx1"/>
                </a:solidFill>
                <a:latin typeface="+mn-lt"/>
                <a:ea typeface="+mn-ea"/>
                <a:cs typeface="+mn-cs"/>
              </a:rPr>
              <a:t>2001–2019, related to scientific articles (co-)written by at least one author affiliated with an</a:t>
            </a:r>
          </a:p>
          <a:p>
            <a:r>
              <a:rPr lang="en-US" sz="1200" b="0" i="0" u="none" strike="noStrike" kern="1200" baseline="0" dirty="0" smtClean="0">
                <a:solidFill>
                  <a:schemeClr val="tx1"/>
                </a:solidFill>
                <a:latin typeface="+mn-lt"/>
                <a:ea typeface="+mn-ea"/>
                <a:cs typeface="+mn-cs"/>
              </a:rPr>
              <a:t>Iranian institution.</a:t>
            </a:r>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20</a:t>
            </a:fld>
            <a:endParaRPr lang="en-US"/>
          </a:p>
        </p:txBody>
      </p:sp>
    </p:spTree>
    <p:extLst>
      <p:ext uri="{BB962C8B-B14F-4D97-AF65-F5344CB8AC3E}">
        <p14:creationId xmlns:p14="http://schemas.microsoft.com/office/powerpoint/2010/main" val="157536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https://publicationethics.org/resources/elearning/how-often-misconduct-detected</a:t>
            </a:r>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21</a:t>
            </a:fld>
            <a:endParaRPr lang="en-US"/>
          </a:p>
        </p:txBody>
      </p:sp>
    </p:spTree>
    <p:extLst>
      <p:ext uri="{BB962C8B-B14F-4D97-AF65-F5344CB8AC3E}">
        <p14:creationId xmlns:p14="http://schemas.microsoft.com/office/powerpoint/2010/main" val="311501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editor learns of possible simultaneous submission, may return the article without review, or may reject it without regard to the reviews, or make this decision in discussion with the other editor(s) involved, and may decide to consider no articles from the author from the authors for a period of time,</a:t>
            </a:r>
          </a:p>
          <a:p>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25</a:t>
            </a:fld>
            <a:endParaRPr lang="en-US"/>
          </a:p>
        </p:txBody>
      </p:sp>
    </p:spTree>
    <p:extLst>
      <p:ext uri="{BB962C8B-B14F-4D97-AF65-F5344CB8AC3E}">
        <p14:creationId xmlns:p14="http://schemas.microsoft.com/office/powerpoint/2010/main" val="165901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26</a:t>
            </a:fld>
            <a:endParaRPr lang="en-US"/>
          </a:p>
        </p:txBody>
      </p:sp>
    </p:spTree>
    <p:extLst>
      <p:ext uri="{BB962C8B-B14F-4D97-AF65-F5344CB8AC3E}">
        <p14:creationId xmlns:p14="http://schemas.microsoft.com/office/powerpoint/2010/main" val="2030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Modern Language Association (MLA) style is the leading style of documentation for literary research, as well as academic papers in the humanities field.</a:t>
            </a:r>
          </a:p>
          <a:p>
            <a:r>
              <a:rPr lang="en-US" sz="1200" b="0" i="0" kern="1200" dirty="0" smtClean="0">
                <a:solidFill>
                  <a:schemeClr val="tx1"/>
                </a:solidFill>
                <a:effectLst/>
                <a:latin typeface="+mn-lt"/>
                <a:ea typeface="+mn-ea"/>
                <a:cs typeface="+mn-cs"/>
              </a:rPr>
              <a:t>The American Psychological Association (APA) style is, originally, a set of rules that authors use when submitting papers for publications in the journals of the APA. </a:t>
            </a:r>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28</a:t>
            </a:fld>
            <a:endParaRPr lang="en-US"/>
          </a:p>
        </p:txBody>
      </p:sp>
    </p:spTree>
    <p:extLst>
      <p:ext uri="{BB962C8B-B14F-4D97-AF65-F5344CB8AC3E}">
        <p14:creationId xmlns:p14="http://schemas.microsoft.com/office/powerpoint/2010/main" val="1298624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Hwang:</a:t>
            </a:r>
            <a:r>
              <a:rPr lang="en-US" baseline="0" dirty="0" smtClean="0"/>
              <a:t> </a:t>
            </a:r>
            <a:r>
              <a:rPr lang="en-US" sz="1200" b="0" i="0" kern="1200" dirty="0" smtClean="0">
                <a:solidFill>
                  <a:schemeClr val="tx1"/>
                </a:solidFill>
                <a:effectLst/>
                <a:latin typeface="+mn-lt"/>
                <a:ea typeface="+mn-ea"/>
                <a:cs typeface="+mn-cs"/>
              </a:rPr>
              <a:t>he reported he had succeeded in creating human embryonic stem cells by cloning. Reuben's 21 fraudulent articles</a:t>
            </a:r>
          </a:p>
          <a:p>
            <a:endParaRPr lang="en-US" dirty="0"/>
          </a:p>
        </p:txBody>
      </p:sp>
      <p:sp>
        <p:nvSpPr>
          <p:cNvPr id="4" name="Slide Number Placeholder 3"/>
          <p:cNvSpPr>
            <a:spLocks noGrp="1"/>
          </p:cNvSpPr>
          <p:nvPr>
            <p:ph type="sldNum" sz="quarter" idx="10"/>
          </p:nvPr>
        </p:nvSpPr>
        <p:spPr/>
        <p:txBody>
          <a:bodyPr/>
          <a:lstStyle/>
          <a:p>
            <a:fld id="{15C06CE6-132F-4215-9D62-3E4564FC6BBA}" type="slidenum">
              <a:rPr lang="en-US" smtClean="0"/>
              <a:t>50</a:t>
            </a:fld>
            <a:endParaRPr lang="en-US"/>
          </a:p>
        </p:txBody>
      </p:sp>
    </p:spTree>
    <p:extLst>
      <p:ext uri="{BB962C8B-B14F-4D97-AF65-F5344CB8AC3E}">
        <p14:creationId xmlns:p14="http://schemas.microsoft.com/office/powerpoint/2010/main" val="12211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1670" y="4497935"/>
            <a:ext cx="7940660" cy="610820"/>
          </a:xfrm>
          <a:effectLst>
            <a:outerShdw blurRad="50800" dist="38100" dir="2700000" algn="tl" rotWithShape="0">
              <a:prstClr val="black">
                <a:alpha val="71000"/>
              </a:prstClr>
            </a:outerShdw>
          </a:effectLst>
        </p:spPr>
        <p:txBody>
          <a:bodyPr>
            <a:normAutofit/>
          </a:bodyPr>
          <a:lstStyle>
            <a:lvl1pPr algn="ct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01670" y="5566870"/>
            <a:ext cx="7940660" cy="610820"/>
          </a:xfrm>
        </p:spPr>
        <p:txBody>
          <a:bodyPr>
            <a:normAutofit/>
          </a:bodyPr>
          <a:lstStyle>
            <a:lvl1pPr marL="0" indent="0" algn="ctr">
              <a:buNone/>
              <a:defRPr sz="2800">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325634-E663-4608-9506-ACB2E1017595}"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C3C3C-1C07-4D06-B0A6-F0A2C8196FE6}"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B5FD9-B628-4C10-9B56-80C62928C3A3}"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5D8082-925D-4837-B66F-B57EB41A0575}"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833015"/>
            <a:ext cx="8229600" cy="1068935"/>
          </a:xfrm>
          <a:effectLst>
            <a:outerShdw blurRad="50800" dist="38100" dir="2700000" algn="tl" rotWithShape="0">
              <a:prstClr val="black">
                <a:alpha val="56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412303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A722DD-66CC-4144-BD05-C001653DE3F6}"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36920" y="6356350"/>
            <a:ext cx="449880" cy="365125"/>
          </a:xfrm>
        </p:spPr>
        <p:txBody>
          <a:bodyPr/>
          <a:lstStyle>
            <a:lvl1pPr>
              <a:defRPr sz="1600">
                <a:solidFill>
                  <a:schemeClr val="bg1"/>
                </a:solidFill>
              </a:defRPr>
            </a:lvl1pPr>
          </a:lstStyle>
          <a:p>
            <a:fld id="{B82CCC60-E8CD-4174-8B1A-7DF615B22EEF}" type="slidenum">
              <a:rPr lang="en-US" smtClean="0"/>
              <a:pPr/>
              <a:t>‹#›</a:t>
            </a:fld>
            <a:endParaRPr lang="en-US" dirty="0"/>
          </a:p>
        </p:txBody>
      </p:sp>
      <p:cxnSp>
        <p:nvCxnSpPr>
          <p:cNvPr id="8" name="Straight Connector 7"/>
          <p:cNvCxnSpPr/>
          <p:nvPr userDrawn="1"/>
        </p:nvCxnSpPr>
        <p:spPr>
          <a:xfrm>
            <a:off x="448965" y="1901950"/>
            <a:ext cx="8246070" cy="0"/>
          </a:xfrm>
          <a:prstGeom prst="line">
            <a:avLst/>
          </a:prstGeom>
          <a:ln/>
          <a:effectLst>
            <a:glow rad="101600">
              <a:schemeClr val="accent6">
                <a:satMod val="175000"/>
                <a:alpha val="40000"/>
              </a:schemeClr>
            </a:glow>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64471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1" y="374900"/>
            <a:ext cx="6719018" cy="868839"/>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2" y="1138425"/>
            <a:ext cx="6719018" cy="5039265"/>
          </a:xfrm>
        </p:spPr>
        <p:txBody>
          <a:bodyPr/>
          <a:lstStyle>
            <a:lvl1pPr>
              <a:defRPr sz="2800">
                <a:solidFill>
                  <a:schemeClr val="bg1">
                    <a:lumMod val="75000"/>
                  </a:schemeClr>
                </a:solidFill>
              </a:defRPr>
            </a:lvl1pPr>
            <a:lvl2pPr>
              <a:defRPr>
                <a:solidFill>
                  <a:schemeClr val="bg1">
                    <a:lumMod val="75000"/>
                  </a:schemeClr>
                </a:solidFill>
              </a:defRPr>
            </a:lvl2pPr>
            <a:lvl3pPr>
              <a:defRPr>
                <a:solidFill>
                  <a:schemeClr val="bg1">
                    <a:lumMod val="75000"/>
                  </a:schemeClr>
                </a:solidFill>
              </a:defRPr>
            </a:lvl3pPr>
            <a:lvl4pPr>
              <a:defRPr>
                <a:solidFill>
                  <a:schemeClr val="bg1">
                    <a:lumMod val="75000"/>
                  </a:schemeClr>
                </a:solidFill>
              </a:defRPr>
            </a:lvl4pPr>
            <a:lvl5pPr>
              <a:defRPr>
                <a:solidFill>
                  <a:schemeClr val="bg1">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44A862-30CA-44B3-A5DD-9460FF03AFEC}"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a:solidFill>
                  <a:schemeClr val="bg1"/>
                </a:solidFill>
              </a:defRPr>
            </a:lvl1p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16293913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CAD58-AF08-4793-9EA3-3C3EE03CAED6}"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F4D090-F94A-45C9-A8E0-538C9FAB741A}"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532180"/>
          </a:xfrm>
          <a:effectLst>
            <a:outerShdw blurRad="50800" dist="38100" dir="2700000" algn="tl" rotWithShape="0">
              <a:prstClr val="black">
                <a:alpha val="6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054655"/>
            <a:ext cx="4040188"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684518"/>
            <a:ext cx="4040188"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054655"/>
            <a:ext cx="4041775" cy="639762"/>
          </a:xfrm>
        </p:spPr>
        <p:txBody>
          <a:bodyPr anchor="b"/>
          <a:lstStyle>
            <a:lvl1pPr marL="0" indent="0">
              <a:buNone/>
              <a:defRPr sz="2400" b="1">
                <a:solidFill>
                  <a:schemeClr val="bg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684518"/>
            <a:ext cx="4041775" cy="3035058"/>
          </a:xfrm>
        </p:spPr>
        <p:txBody>
          <a:bodyPr/>
          <a:lstStyle>
            <a:lvl1pPr>
              <a:defRPr sz="2400">
                <a:solidFill>
                  <a:schemeClr val="bg1">
                    <a:lumMod val="75000"/>
                  </a:schemeClr>
                </a:solidFill>
              </a:defRPr>
            </a:lvl1pPr>
            <a:lvl2pPr>
              <a:defRPr sz="2000">
                <a:solidFill>
                  <a:schemeClr val="bg1">
                    <a:lumMod val="75000"/>
                  </a:schemeClr>
                </a:solidFill>
              </a:defRPr>
            </a:lvl2pPr>
            <a:lvl3pPr>
              <a:defRPr sz="1800">
                <a:solidFill>
                  <a:schemeClr val="bg1">
                    <a:lumMod val="75000"/>
                  </a:schemeClr>
                </a:solidFill>
              </a:defRPr>
            </a:lvl3pPr>
            <a:lvl4pPr>
              <a:defRPr sz="1600">
                <a:solidFill>
                  <a:schemeClr val="bg1">
                    <a:lumMod val="75000"/>
                  </a:schemeClr>
                </a:solidFill>
              </a:defRPr>
            </a:lvl4pPr>
            <a:lvl5pPr>
              <a:defRPr sz="1600">
                <a:solidFill>
                  <a:schemeClr val="bg1">
                    <a:lumMod val="75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BEED571-395D-4572-823E-F1169DC2CE5C}" type="datetime1">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31DECB-8C54-4ABA-B9AE-C72E228336B9}" type="datetime1">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86749-2AD2-493B-BE01-8F0DD373B9C6}" type="datetime1">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F7AC2-4A90-4DD3-884C-B5AC6841C888}"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CC4D5-729C-4E79-B8FC-B2F129BD28F2}" type="datetime1">
              <a:rPr lang="en-US" smtClean="0"/>
              <a:t>10/10/2023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4497935"/>
            <a:ext cx="8551480" cy="763525"/>
          </a:xfrm>
          <a:effectLst>
            <a:outerShdw blurRad="50800" dist="38100" dir="2700000" algn="tl" rotWithShape="0">
              <a:prstClr val="black">
                <a:alpha val="63000"/>
              </a:prstClr>
            </a:outerShdw>
          </a:effectLst>
        </p:spPr>
        <p:txBody>
          <a:bodyPr>
            <a:noAutofit/>
          </a:bodyPr>
          <a:lstStyle/>
          <a:p>
            <a:r>
              <a:rPr lang="en-US" sz="5400" dirty="0" smtClean="0"/>
              <a:t>Ethics in Scientific Publication</a:t>
            </a:r>
            <a:endParaRPr lang="en-US" sz="5400" dirty="0"/>
          </a:p>
        </p:txBody>
      </p:sp>
      <p:sp>
        <p:nvSpPr>
          <p:cNvPr id="3" name="Subtitle 2"/>
          <p:cNvSpPr>
            <a:spLocks noGrp="1"/>
          </p:cNvSpPr>
          <p:nvPr>
            <p:ph type="subTitle" idx="1"/>
          </p:nvPr>
        </p:nvSpPr>
        <p:spPr>
          <a:xfrm>
            <a:off x="296260" y="5566870"/>
            <a:ext cx="8551480" cy="1221640"/>
          </a:xfrm>
        </p:spPr>
        <p:txBody>
          <a:bodyPr>
            <a:normAutofit fontScale="85000" lnSpcReduction="20000"/>
          </a:bodyPr>
          <a:lstStyle/>
          <a:p>
            <a:r>
              <a:rPr lang="en-US" dirty="0" smtClean="0">
                <a:solidFill>
                  <a:schemeClr val="bg1"/>
                </a:solidFill>
              </a:rPr>
              <a:t>Fariba </a:t>
            </a:r>
            <a:r>
              <a:rPr lang="en-US" dirty="0" err="1" smtClean="0">
                <a:solidFill>
                  <a:schemeClr val="bg1"/>
                </a:solidFill>
              </a:rPr>
              <a:t>Asghari</a:t>
            </a:r>
            <a:r>
              <a:rPr lang="en-US" dirty="0" smtClean="0">
                <a:solidFill>
                  <a:schemeClr val="bg1"/>
                </a:solidFill>
              </a:rPr>
              <a:t>, MD</a:t>
            </a:r>
          </a:p>
          <a:p>
            <a:pPr algn="l"/>
            <a:r>
              <a:rPr lang="en-US" sz="1900" dirty="0" smtClean="0">
                <a:solidFill>
                  <a:schemeClr val="bg1">
                    <a:lumMod val="75000"/>
                  </a:schemeClr>
                </a:solidFill>
              </a:rPr>
              <a:t>Medical Ethics and History of Medicine Research Center</a:t>
            </a:r>
          </a:p>
          <a:p>
            <a:pPr algn="l"/>
            <a:r>
              <a:rPr lang="en-US" sz="1900" dirty="0" smtClean="0">
                <a:solidFill>
                  <a:schemeClr val="bg1">
                    <a:lumMod val="75000"/>
                  </a:schemeClr>
                </a:solidFill>
              </a:rPr>
              <a:t>Tehran University of Medical Sciences</a:t>
            </a:r>
          </a:p>
          <a:p>
            <a:pPr algn="l"/>
            <a:r>
              <a:rPr lang="en-US" sz="1900" dirty="0" smtClean="0">
                <a:solidFill>
                  <a:schemeClr val="bg1">
                    <a:lumMod val="75000"/>
                  </a:schemeClr>
                </a:solidFill>
              </a:rPr>
              <a:t>fasghari@tums.ac.ir</a:t>
            </a:r>
            <a:endParaRPr lang="en-US" sz="1900" dirty="0">
              <a:solidFill>
                <a:schemeClr val="bg1">
                  <a:lumMod val="75000"/>
                </a:schemeClr>
              </a:solidFill>
            </a:endParaRPr>
          </a:p>
        </p:txBody>
      </p:sp>
      <p:sp>
        <p:nvSpPr>
          <p:cNvPr id="4" name="Subtitle 2"/>
          <p:cNvSpPr txBox="1">
            <a:spLocks/>
          </p:cNvSpPr>
          <p:nvPr/>
        </p:nvSpPr>
        <p:spPr>
          <a:xfrm>
            <a:off x="592520" y="222195"/>
            <a:ext cx="8551480" cy="10689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bg1">
                    <a:lumMod val="6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a-IR" dirty="0" smtClean="0">
                <a:solidFill>
                  <a:srgbClr val="FF9E1D"/>
                </a:solidFill>
                <a:latin typeface="Arabic Typesetting" panose="03020402040406030203" pitchFamily="66" charset="-78"/>
                <a:cs typeface="Arabic Typesetting" panose="03020402040406030203" pitchFamily="66" charset="-78"/>
              </a:rPr>
              <a:t>بسم الله الرحمن الرحیم</a:t>
            </a:r>
            <a:endParaRPr lang="en-US" sz="1900" dirty="0">
              <a:solidFill>
                <a:srgbClr val="FF9E1D"/>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3015"/>
            <a:ext cx="9144000" cy="1068935"/>
          </a:xfrm>
        </p:spPr>
        <p:txBody>
          <a:bodyPr>
            <a:normAutofit fontScale="90000"/>
          </a:bodyPr>
          <a:lstStyle/>
          <a:p>
            <a:r>
              <a:rPr lang="en-US" b="1" dirty="0"/>
              <a:t>Competing </a:t>
            </a:r>
            <a:r>
              <a:rPr lang="en-US" b="1" dirty="0" smtClean="0"/>
              <a:t>manuscripts </a:t>
            </a:r>
            <a:r>
              <a:rPr lang="en-US" b="1" dirty="0"/>
              <a:t>based on the same </a:t>
            </a:r>
            <a:r>
              <a:rPr lang="en-US" b="1" dirty="0" smtClean="0"/>
              <a:t>study</a:t>
            </a:r>
            <a:endParaRPr lang="en-US" b="1" dirty="0"/>
          </a:p>
        </p:txBody>
      </p:sp>
      <p:sp>
        <p:nvSpPr>
          <p:cNvPr id="3" name="Content Placeholder 2"/>
          <p:cNvSpPr>
            <a:spLocks noGrp="1"/>
          </p:cNvSpPr>
          <p:nvPr>
            <p:ph idx="1"/>
          </p:nvPr>
        </p:nvSpPr>
        <p:spPr/>
        <p:txBody>
          <a:bodyPr>
            <a:normAutofit lnSpcReduction="10000"/>
          </a:bodyPr>
          <a:lstStyle/>
          <a:p>
            <a:r>
              <a:rPr lang="en-US" dirty="0"/>
              <a:t>coworkers who disagree on the analysis and interpretation  </a:t>
            </a:r>
            <a:endParaRPr lang="en-US" dirty="0" smtClean="0"/>
          </a:p>
          <a:p>
            <a:pPr lvl="1"/>
            <a:r>
              <a:rPr lang="en-US" dirty="0" smtClean="0"/>
              <a:t>the </a:t>
            </a:r>
            <a:r>
              <a:rPr lang="en-US" dirty="0"/>
              <a:t>authors should submit a manuscript that clearly presents both versions. </a:t>
            </a:r>
            <a:endParaRPr lang="en-US" dirty="0" smtClean="0"/>
          </a:p>
          <a:p>
            <a:pPr lvl="1"/>
            <a:r>
              <a:rPr lang="en-US" dirty="0" smtClean="0"/>
              <a:t>The </a:t>
            </a:r>
            <a:r>
              <a:rPr lang="en-US" dirty="0"/>
              <a:t>difference of opinion should be explained in a cover letter</a:t>
            </a:r>
            <a:r>
              <a:rPr lang="en-US" dirty="0" smtClean="0"/>
              <a:t>.</a:t>
            </a:r>
          </a:p>
          <a:p>
            <a:pPr lvl="1"/>
            <a:r>
              <a:rPr lang="en-US" dirty="0" smtClean="0"/>
              <a:t> </a:t>
            </a:r>
            <a:r>
              <a:rPr lang="en-US" dirty="0"/>
              <a:t>The normal process of peer and editorial review may help the authors to resolve their disagreement regarding analysis or interpretation.</a:t>
            </a:r>
          </a:p>
        </p:txBody>
      </p:sp>
      <p:sp>
        <p:nvSpPr>
          <p:cNvPr id="4" name="Slide Number Placeholder 3"/>
          <p:cNvSpPr>
            <a:spLocks noGrp="1"/>
          </p:cNvSpPr>
          <p:nvPr>
            <p:ph type="sldNum" sz="quarter" idx="12"/>
          </p:nvPr>
        </p:nvSpPr>
        <p:spPr/>
        <p:txBody>
          <a:bodyPr/>
          <a:lstStyle/>
          <a:p>
            <a:fld id="{B82CCC60-E8CD-4174-8B1A-7DF615B22EEF}" type="slidenum">
              <a:rPr lang="en-US" smtClean="0"/>
              <a:pPr/>
              <a:t>10</a:t>
            </a:fld>
            <a:endParaRPr lang="en-US" dirty="0"/>
          </a:p>
        </p:txBody>
      </p:sp>
    </p:spTree>
    <p:extLst>
      <p:ext uri="{BB962C8B-B14F-4D97-AF65-F5344CB8AC3E}">
        <p14:creationId xmlns:p14="http://schemas.microsoft.com/office/powerpoint/2010/main" val="13256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Intelligence(AI)</a:t>
            </a:r>
            <a:endParaRPr lang="en-US" dirty="0"/>
          </a:p>
        </p:txBody>
      </p:sp>
      <p:sp>
        <p:nvSpPr>
          <p:cNvPr id="3" name="Content Placeholder 2"/>
          <p:cNvSpPr>
            <a:spLocks noGrp="1"/>
          </p:cNvSpPr>
          <p:nvPr>
            <p:ph idx="1"/>
          </p:nvPr>
        </p:nvSpPr>
        <p:spPr>
          <a:xfrm>
            <a:off x="448965" y="2054655"/>
            <a:ext cx="8229600" cy="4428445"/>
          </a:xfrm>
        </p:spPr>
        <p:txBody>
          <a:bodyPr>
            <a:normAutofit/>
          </a:bodyPr>
          <a:lstStyle/>
          <a:p>
            <a:r>
              <a:rPr lang="en-US" dirty="0" err="1"/>
              <a:t>Chatbots</a:t>
            </a:r>
            <a:r>
              <a:rPr lang="en-US" dirty="0"/>
              <a:t> (such as </a:t>
            </a:r>
            <a:r>
              <a:rPr lang="en-US" dirty="0" err="1"/>
              <a:t>ChatGPT</a:t>
            </a:r>
            <a:r>
              <a:rPr lang="en-US" dirty="0"/>
              <a:t>) should not be listed as </a:t>
            </a:r>
            <a:r>
              <a:rPr lang="en-US" dirty="0">
                <a:solidFill>
                  <a:srgbClr val="FF0000"/>
                </a:solidFill>
              </a:rPr>
              <a:t>authors</a:t>
            </a:r>
            <a:r>
              <a:rPr lang="en-US" dirty="0"/>
              <a:t> </a:t>
            </a:r>
          </a:p>
          <a:p>
            <a:r>
              <a:rPr lang="en-US" dirty="0" smtClean="0"/>
              <a:t>Authors have to </a:t>
            </a:r>
            <a:r>
              <a:rPr lang="en-US" dirty="0">
                <a:solidFill>
                  <a:srgbClr val="FFFF00"/>
                </a:solidFill>
              </a:rPr>
              <a:t>disclose</a:t>
            </a:r>
            <a:r>
              <a:rPr lang="en-US" dirty="0"/>
              <a:t> whether they used artificial intelligence </a:t>
            </a:r>
            <a:endParaRPr lang="en-US" dirty="0" smtClean="0"/>
          </a:p>
          <a:p>
            <a:pPr lvl="1"/>
            <a:r>
              <a:rPr lang="en-US" dirty="0" smtClean="0"/>
              <a:t>Describe </a:t>
            </a:r>
            <a:r>
              <a:rPr lang="en-US" dirty="0"/>
              <a:t>how they used it. </a:t>
            </a:r>
            <a:endParaRPr lang="en-US" dirty="0" smtClean="0"/>
          </a:p>
          <a:p>
            <a:pPr lvl="1"/>
            <a:r>
              <a:rPr lang="en-US" dirty="0" smtClean="0"/>
              <a:t>in </a:t>
            </a:r>
            <a:r>
              <a:rPr lang="en-US" dirty="0"/>
              <a:t>both the cover letter and the submitted </a:t>
            </a:r>
            <a:r>
              <a:rPr lang="en-US" dirty="0" smtClean="0"/>
              <a:t>work</a:t>
            </a:r>
          </a:p>
          <a:p>
            <a:r>
              <a:rPr lang="en-US" dirty="0" smtClean="0"/>
              <a:t>Authors </a:t>
            </a:r>
            <a:r>
              <a:rPr lang="en-US" dirty="0"/>
              <a:t>should carefully </a:t>
            </a:r>
            <a:r>
              <a:rPr lang="en-US" dirty="0">
                <a:solidFill>
                  <a:srgbClr val="FFFF00"/>
                </a:solidFill>
              </a:rPr>
              <a:t>review and edit </a:t>
            </a:r>
            <a:r>
              <a:rPr lang="en-US" dirty="0"/>
              <a:t>the </a:t>
            </a:r>
            <a:r>
              <a:rPr lang="en-US" dirty="0" smtClean="0"/>
              <a:t>result</a:t>
            </a:r>
          </a:p>
          <a:p>
            <a:r>
              <a:rPr lang="en-US" dirty="0" smtClean="0"/>
              <a:t>Humans </a:t>
            </a:r>
            <a:r>
              <a:rPr lang="en-US" dirty="0"/>
              <a:t>must ensure there is appropriate attribution of all quoted material, including full citations.</a:t>
            </a:r>
          </a:p>
        </p:txBody>
      </p:sp>
      <p:sp>
        <p:nvSpPr>
          <p:cNvPr id="4" name="Slide Number Placeholder 3"/>
          <p:cNvSpPr>
            <a:spLocks noGrp="1"/>
          </p:cNvSpPr>
          <p:nvPr>
            <p:ph type="sldNum" sz="quarter" idx="12"/>
          </p:nvPr>
        </p:nvSpPr>
        <p:spPr/>
        <p:txBody>
          <a:bodyPr/>
          <a:lstStyle/>
          <a:p>
            <a:fld id="{B82CCC60-E8CD-4174-8B1A-7DF615B22EEF}" type="slidenum">
              <a:rPr lang="en-US" smtClean="0"/>
              <a:pPr/>
              <a:t>11</a:t>
            </a:fld>
            <a:endParaRPr lang="en-US" dirty="0"/>
          </a:p>
        </p:txBody>
      </p:sp>
    </p:spTree>
    <p:extLst>
      <p:ext uri="{BB962C8B-B14F-4D97-AF65-F5344CB8AC3E}">
        <p14:creationId xmlns:p14="http://schemas.microsoft.com/office/powerpoint/2010/main" val="12335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Acknowledgements</a:t>
            </a:r>
            <a:endParaRPr lang="en-US" dirty="0"/>
          </a:p>
        </p:txBody>
      </p:sp>
      <p:sp>
        <p:nvSpPr>
          <p:cNvPr id="3" name="Content Placeholder 2"/>
          <p:cNvSpPr>
            <a:spLocks noGrp="1"/>
          </p:cNvSpPr>
          <p:nvPr>
            <p:ph idx="1"/>
          </p:nvPr>
        </p:nvSpPr>
        <p:spPr>
          <a:xfrm>
            <a:off x="448965" y="2054655"/>
            <a:ext cx="8229600" cy="4666820"/>
          </a:xfrm>
        </p:spPr>
        <p:txBody>
          <a:bodyPr>
            <a:normAutofit fontScale="85000" lnSpcReduction="20000"/>
          </a:bodyPr>
          <a:lstStyle/>
          <a:p>
            <a:r>
              <a:rPr lang="en-US" dirty="0"/>
              <a:t>Contributors who meet fewer than all 4 of the above criteria </a:t>
            </a:r>
            <a:endParaRPr lang="en-US" dirty="0" smtClean="0"/>
          </a:p>
          <a:p>
            <a:r>
              <a:rPr lang="en-US" dirty="0" smtClean="0"/>
              <a:t>Examples </a:t>
            </a:r>
            <a:r>
              <a:rPr lang="en-US" dirty="0"/>
              <a:t>of activities that </a:t>
            </a:r>
            <a:r>
              <a:rPr lang="en-US" dirty="0" smtClean="0"/>
              <a:t>alone </a:t>
            </a:r>
            <a:r>
              <a:rPr lang="en-US" dirty="0"/>
              <a:t>do not qualify a contributor for authorship </a:t>
            </a:r>
            <a:r>
              <a:rPr lang="en-US" dirty="0" smtClean="0"/>
              <a:t>are:</a:t>
            </a:r>
          </a:p>
          <a:p>
            <a:pPr lvl="1"/>
            <a:r>
              <a:rPr lang="en-US" dirty="0" smtClean="0"/>
              <a:t>purely </a:t>
            </a:r>
            <a:r>
              <a:rPr lang="en-US" dirty="0"/>
              <a:t>technical help, </a:t>
            </a:r>
            <a:endParaRPr lang="en-US" dirty="0" smtClean="0"/>
          </a:p>
          <a:p>
            <a:pPr lvl="1"/>
            <a:r>
              <a:rPr lang="en-US" dirty="0" smtClean="0"/>
              <a:t>writing assistance</a:t>
            </a:r>
          </a:p>
          <a:p>
            <a:pPr lvl="1"/>
            <a:r>
              <a:rPr lang="en-US" dirty="0" smtClean="0"/>
              <a:t>a </a:t>
            </a:r>
            <a:r>
              <a:rPr lang="en-US" dirty="0"/>
              <a:t>department chairperson who provided only general support.</a:t>
            </a:r>
            <a:endParaRPr lang="en-US" dirty="0" smtClean="0"/>
          </a:p>
          <a:p>
            <a:pPr lvl="1"/>
            <a:r>
              <a:rPr lang="en-US" dirty="0" smtClean="0"/>
              <a:t> </a:t>
            </a:r>
            <a:r>
              <a:rPr lang="en-US" dirty="0"/>
              <a:t>acquisition of </a:t>
            </a:r>
            <a:r>
              <a:rPr lang="en-US" dirty="0" smtClean="0"/>
              <a:t>funding</a:t>
            </a:r>
          </a:p>
          <a:p>
            <a:endParaRPr lang="en-US" dirty="0" smtClean="0"/>
          </a:p>
          <a:p>
            <a:r>
              <a:rPr lang="en-US" dirty="0" smtClean="0">
                <a:solidFill>
                  <a:srgbClr val="FFFF00"/>
                </a:solidFill>
              </a:rPr>
              <a:t>Their </a:t>
            </a:r>
            <a:r>
              <a:rPr lang="en-US" dirty="0">
                <a:solidFill>
                  <a:srgbClr val="FFFF00"/>
                </a:solidFill>
              </a:rPr>
              <a:t>contributions should be specified </a:t>
            </a:r>
            <a:endParaRPr lang="en-US" dirty="0" smtClean="0">
              <a:solidFill>
                <a:srgbClr val="FFFF00"/>
              </a:solidFill>
            </a:endParaRPr>
          </a:p>
          <a:p>
            <a:endParaRPr lang="en-US" dirty="0" smtClean="0"/>
          </a:p>
          <a:p>
            <a:r>
              <a:rPr lang="en-US" dirty="0" smtClean="0"/>
              <a:t>Corresponding </a:t>
            </a:r>
            <a:r>
              <a:rPr lang="en-US" dirty="0"/>
              <a:t>author </a:t>
            </a:r>
            <a:r>
              <a:rPr lang="en-US" dirty="0" smtClean="0"/>
              <a:t>should obtain </a:t>
            </a:r>
            <a:r>
              <a:rPr lang="en-US" dirty="0"/>
              <a:t>written </a:t>
            </a:r>
            <a:r>
              <a:rPr lang="en-US" dirty="0">
                <a:solidFill>
                  <a:srgbClr val="FFFF00"/>
                </a:solidFill>
              </a:rPr>
              <a:t>permission</a:t>
            </a:r>
            <a:r>
              <a:rPr lang="en-US" dirty="0">
                <a:solidFill>
                  <a:schemeClr val="accent2">
                    <a:lumMod val="60000"/>
                    <a:lumOff val="40000"/>
                  </a:schemeClr>
                </a:solidFill>
              </a:rPr>
              <a:t> </a:t>
            </a:r>
            <a:r>
              <a:rPr lang="en-US" dirty="0"/>
              <a:t>to be acknowledged from all acknowledged individuals.</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12</a:t>
            </a:fld>
            <a:endParaRPr lang="en-US"/>
          </a:p>
        </p:txBody>
      </p:sp>
    </p:spTree>
    <p:extLst>
      <p:ext uri="{BB962C8B-B14F-4D97-AF65-F5344CB8AC3E}">
        <p14:creationId xmlns:p14="http://schemas.microsoft.com/office/powerpoint/2010/main" val="751130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of Interest</a:t>
            </a:r>
            <a:endParaRPr lang="en-US" dirty="0"/>
          </a:p>
        </p:txBody>
      </p:sp>
      <p:sp>
        <p:nvSpPr>
          <p:cNvPr id="3" name="Content Placeholder 2"/>
          <p:cNvSpPr>
            <a:spLocks noGrp="1"/>
          </p:cNvSpPr>
          <p:nvPr>
            <p:ph idx="1"/>
          </p:nvPr>
        </p:nvSpPr>
        <p:spPr>
          <a:xfrm>
            <a:off x="448965" y="1901950"/>
            <a:ext cx="8229600" cy="4123035"/>
          </a:xfrm>
        </p:spPr>
        <p:txBody>
          <a:bodyPr>
            <a:normAutofit/>
          </a:bodyPr>
          <a:lstStyle/>
          <a:p>
            <a:r>
              <a:rPr lang="en-US" dirty="0" smtClean="0"/>
              <a:t>Authors</a:t>
            </a:r>
            <a:r>
              <a:rPr lang="en-US" dirty="0"/>
              <a:t>’ </a:t>
            </a:r>
            <a:r>
              <a:rPr lang="en-US" dirty="0">
                <a:solidFill>
                  <a:srgbClr val="FFFF00"/>
                </a:solidFill>
              </a:rPr>
              <a:t>conflicts of interest</a:t>
            </a:r>
            <a:r>
              <a:rPr lang="en-US" dirty="0"/>
              <a:t>; and</a:t>
            </a:r>
          </a:p>
          <a:p>
            <a:r>
              <a:rPr lang="en-US" dirty="0"/>
              <a:t>Sources of support for the work, including </a:t>
            </a:r>
            <a:r>
              <a:rPr lang="en-US" dirty="0">
                <a:solidFill>
                  <a:srgbClr val="FFFF00"/>
                </a:solidFill>
              </a:rPr>
              <a:t>sponsor</a:t>
            </a:r>
            <a:r>
              <a:rPr lang="en-US" dirty="0"/>
              <a:t> names along with explanations of </a:t>
            </a:r>
            <a:r>
              <a:rPr lang="en-US" dirty="0">
                <a:solidFill>
                  <a:srgbClr val="FFFF00"/>
                </a:solidFill>
              </a:rPr>
              <a:t>the role of those </a:t>
            </a:r>
            <a:r>
              <a:rPr lang="en-US" dirty="0"/>
              <a:t>sources if any </a:t>
            </a:r>
            <a:endParaRPr lang="en-US" dirty="0" smtClean="0"/>
          </a:p>
          <a:p>
            <a:r>
              <a:rPr lang="en-US" dirty="0" smtClean="0"/>
              <a:t>Whether </a:t>
            </a:r>
            <a:r>
              <a:rPr lang="en-US" dirty="0"/>
              <a:t>the authors had </a:t>
            </a:r>
            <a:r>
              <a:rPr lang="en-US" dirty="0">
                <a:solidFill>
                  <a:srgbClr val="FFFF00"/>
                </a:solidFill>
              </a:rPr>
              <a:t>access to the study data</a:t>
            </a:r>
            <a:r>
              <a:rPr lang="en-US" dirty="0"/>
              <a:t>, with an explanation of the nature and extent of access, including whether access is </a:t>
            </a:r>
            <a:r>
              <a:rPr lang="en-US" dirty="0" smtClean="0"/>
              <a:t>ongoing</a:t>
            </a:r>
            <a:r>
              <a:rPr lang="en-US" dirty="0"/>
              <a:t>.</a:t>
            </a:r>
          </a:p>
          <a:p>
            <a:endParaRPr lang="en-US" dirty="0"/>
          </a:p>
        </p:txBody>
      </p:sp>
      <p:sp>
        <p:nvSpPr>
          <p:cNvPr id="4" name="Rectangle 3"/>
          <p:cNvSpPr/>
          <p:nvPr/>
        </p:nvSpPr>
        <p:spPr>
          <a:xfrm>
            <a:off x="907080" y="5719575"/>
            <a:ext cx="7024430"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000" dirty="0"/>
              <a:t>Authors are responsible for disclosing all financial and personal relationships that might bias or be seen to bias their work.</a:t>
            </a:r>
          </a:p>
        </p:txBody>
      </p:sp>
      <p:sp>
        <p:nvSpPr>
          <p:cNvPr id="5" name="Slide Number Placeholder 4"/>
          <p:cNvSpPr>
            <a:spLocks noGrp="1"/>
          </p:cNvSpPr>
          <p:nvPr>
            <p:ph type="sldNum" sz="quarter" idx="12"/>
          </p:nvPr>
        </p:nvSpPr>
        <p:spPr/>
        <p:txBody>
          <a:bodyPr/>
          <a:lstStyle/>
          <a:p>
            <a:fld id="{B82CCC60-E8CD-4174-8B1A-7DF615B22EEF}" type="slidenum">
              <a:rPr lang="en-US" smtClean="0"/>
              <a:pPr/>
              <a:t>13</a:t>
            </a:fld>
            <a:endParaRPr lang="en-US"/>
          </a:p>
        </p:txBody>
      </p:sp>
    </p:spTree>
    <p:extLst>
      <p:ext uri="{BB962C8B-B14F-4D97-AF65-F5344CB8AC3E}">
        <p14:creationId xmlns:p14="http://schemas.microsoft.com/office/powerpoint/2010/main" val="2311760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Approval</a:t>
            </a:r>
            <a:endParaRPr lang="en-US" dirty="0"/>
          </a:p>
        </p:txBody>
      </p:sp>
      <p:sp>
        <p:nvSpPr>
          <p:cNvPr id="3" name="Content Placeholder 2"/>
          <p:cNvSpPr>
            <a:spLocks noGrp="1"/>
          </p:cNvSpPr>
          <p:nvPr>
            <p:ph idx="1"/>
          </p:nvPr>
        </p:nvSpPr>
        <p:spPr/>
        <p:txBody>
          <a:bodyPr/>
          <a:lstStyle/>
          <a:p>
            <a:r>
              <a:rPr lang="en-US" dirty="0"/>
              <a:t>When reporting experiments on </a:t>
            </a:r>
            <a:r>
              <a:rPr lang="en-US" dirty="0">
                <a:solidFill>
                  <a:srgbClr val="FFFF00"/>
                </a:solidFill>
              </a:rPr>
              <a:t>human subjects</a:t>
            </a:r>
            <a:r>
              <a:rPr lang="en-US" dirty="0"/>
              <a:t>, authors should indicate whether the procedures followed were in accordance with the ethical standards of the responsible committee on human experimentation</a:t>
            </a:r>
          </a:p>
        </p:txBody>
      </p:sp>
      <p:sp>
        <p:nvSpPr>
          <p:cNvPr id="4" name="Slide Number Placeholder 3"/>
          <p:cNvSpPr>
            <a:spLocks noGrp="1"/>
          </p:cNvSpPr>
          <p:nvPr>
            <p:ph type="sldNum" sz="quarter" idx="12"/>
          </p:nvPr>
        </p:nvSpPr>
        <p:spPr/>
        <p:txBody>
          <a:bodyPr/>
          <a:lstStyle/>
          <a:p>
            <a:fld id="{B82CCC60-E8CD-4174-8B1A-7DF615B22EEF}" type="slidenum">
              <a:rPr lang="en-US" smtClean="0"/>
              <a:pPr/>
              <a:t>14</a:t>
            </a:fld>
            <a:endParaRPr lang="en-US" dirty="0"/>
          </a:p>
        </p:txBody>
      </p:sp>
    </p:spTree>
    <p:extLst>
      <p:ext uri="{BB962C8B-B14F-4D97-AF65-F5344CB8AC3E}">
        <p14:creationId xmlns:p14="http://schemas.microsoft.com/office/powerpoint/2010/main" val="3228204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Preprints</a:t>
            </a:r>
            <a:endParaRPr lang="en-US" dirty="0"/>
          </a:p>
        </p:txBody>
      </p:sp>
      <p:sp>
        <p:nvSpPr>
          <p:cNvPr id="3" name="Content Placeholder 2"/>
          <p:cNvSpPr>
            <a:spLocks noGrp="1"/>
          </p:cNvSpPr>
          <p:nvPr>
            <p:ph idx="1"/>
          </p:nvPr>
        </p:nvSpPr>
        <p:spPr/>
        <p:txBody>
          <a:bodyPr>
            <a:normAutofit/>
          </a:bodyPr>
          <a:lstStyle/>
          <a:p>
            <a:r>
              <a:rPr lang="en-US" dirty="0" smtClean="0"/>
              <a:t>Posting </a:t>
            </a:r>
            <a:r>
              <a:rPr lang="en-US" dirty="0"/>
              <a:t>of work as a preprint may influence a </a:t>
            </a:r>
            <a:r>
              <a:rPr lang="en-US" dirty="0" smtClean="0"/>
              <a:t>journal’s interest </a:t>
            </a:r>
            <a:r>
              <a:rPr lang="en-US" dirty="0"/>
              <a:t>in or priority for peer review and </a:t>
            </a:r>
            <a:r>
              <a:rPr lang="en-US" dirty="0" smtClean="0"/>
              <a:t>publication of </a:t>
            </a:r>
            <a:r>
              <a:rPr lang="en-US" dirty="0"/>
              <a:t>that work. </a:t>
            </a:r>
            <a:endParaRPr lang="en-US" dirty="0" smtClean="0"/>
          </a:p>
          <a:p>
            <a:endParaRPr lang="en-US" dirty="0" smtClean="0"/>
          </a:p>
          <a:p>
            <a:r>
              <a:rPr lang="en-US" dirty="0" smtClean="0"/>
              <a:t>Journals </a:t>
            </a:r>
            <a:r>
              <a:rPr lang="en-US" dirty="0"/>
              <a:t>should clearly describe their </a:t>
            </a:r>
            <a:r>
              <a:rPr lang="en-US" dirty="0" smtClean="0"/>
              <a:t>policies</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15</a:t>
            </a:fld>
            <a:endParaRPr lang="en-US" dirty="0"/>
          </a:p>
        </p:txBody>
      </p:sp>
    </p:spTree>
    <p:extLst>
      <p:ext uri="{BB962C8B-B14F-4D97-AF65-F5344CB8AC3E}">
        <p14:creationId xmlns:p14="http://schemas.microsoft.com/office/powerpoint/2010/main" val="174682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16</a:t>
            </a:fld>
            <a:endParaRPr lang="en-US" dirty="0"/>
          </a:p>
        </p:txBody>
      </p:sp>
      <p:sp>
        <p:nvSpPr>
          <p:cNvPr id="5" name="Rounded Rectangle 4"/>
          <p:cNvSpPr/>
          <p:nvPr/>
        </p:nvSpPr>
        <p:spPr>
          <a:xfrm>
            <a:off x="143555" y="833015"/>
            <a:ext cx="8847740" cy="5888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blipFill>
                  <a:blip r:embed="rId2"/>
                  <a:stretch>
                    <a:fillRect/>
                  </a:stretch>
                </a:blipFill>
              </a:rPr>
              <a:t>Publication Misconduct</a:t>
            </a:r>
            <a:endParaRPr lang="en-US" sz="6000" b="1" dirty="0">
              <a:blipFill>
                <a:blip r:embed="rId2"/>
                <a:stretch>
                  <a:fillRect/>
                </a:stretch>
              </a:blipFill>
            </a:endParaRPr>
          </a:p>
        </p:txBody>
      </p:sp>
    </p:spTree>
    <p:extLst>
      <p:ext uri="{BB962C8B-B14F-4D97-AF65-F5344CB8AC3E}">
        <p14:creationId xmlns:p14="http://schemas.microsoft.com/office/powerpoint/2010/main" val="3399920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Misconduct</a:t>
            </a:r>
            <a:endParaRPr lang="en-US" dirty="0"/>
          </a:p>
        </p:txBody>
      </p:sp>
      <p:sp>
        <p:nvSpPr>
          <p:cNvPr id="3" name="Content Placeholder 2"/>
          <p:cNvSpPr>
            <a:spLocks noGrp="1"/>
          </p:cNvSpPr>
          <p:nvPr>
            <p:ph idx="1"/>
          </p:nvPr>
        </p:nvSpPr>
        <p:spPr/>
        <p:txBody>
          <a:bodyPr/>
          <a:lstStyle/>
          <a:p>
            <a:r>
              <a:rPr lang="en-US" dirty="0" smtClean="0"/>
              <a:t>Authorship</a:t>
            </a:r>
          </a:p>
          <a:p>
            <a:pPr lvl="1"/>
            <a:r>
              <a:rPr lang="en-US" dirty="0" smtClean="0"/>
              <a:t>Ghost, Guest</a:t>
            </a:r>
          </a:p>
          <a:p>
            <a:r>
              <a:rPr lang="en-US" dirty="0" smtClean="0"/>
              <a:t>Plagiarism</a:t>
            </a:r>
          </a:p>
          <a:p>
            <a:r>
              <a:rPr lang="en-US" dirty="0" smtClean="0"/>
              <a:t>Duplicate publication</a:t>
            </a:r>
          </a:p>
          <a:p>
            <a:r>
              <a:rPr lang="en-US" dirty="0" smtClean="0"/>
              <a:t>Redundant publication</a:t>
            </a:r>
          </a:p>
          <a:p>
            <a:r>
              <a:rPr lang="en-US" dirty="0" smtClean="0"/>
              <a:t>Falsification</a:t>
            </a:r>
          </a:p>
          <a:p>
            <a:r>
              <a:rPr lang="en-US" dirty="0" smtClean="0"/>
              <a:t>Fabrication</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4563764" y="2360064"/>
            <a:ext cx="4228383" cy="3206805"/>
          </a:xfrm>
          <a:prstGeom prst="rect">
            <a:avLst/>
          </a:prstGeom>
        </p:spPr>
      </p:pic>
    </p:spTree>
    <p:extLst>
      <p:ext uri="{BB962C8B-B14F-4D97-AF65-F5344CB8AC3E}">
        <p14:creationId xmlns:p14="http://schemas.microsoft.com/office/powerpoint/2010/main" val="1058796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18</a:t>
            </a:fld>
            <a:endParaRPr lang="en-US" dirty="0"/>
          </a:p>
        </p:txBody>
      </p:sp>
      <p:sp>
        <p:nvSpPr>
          <p:cNvPr id="6" name="Rectangle 5"/>
          <p:cNvSpPr/>
          <p:nvPr/>
        </p:nvSpPr>
        <p:spPr>
          <a:xfrm>
            <a:off x="448965" y="6159934"/>
            <a:ext cx="6047794" cy="369332"/>
          </a:xfrm>
          <a:prstGeom prst="rect">
            <a:avLst/>
          </a:prstGeom>
        </p:spPr>
        <p:txBody>
          <a:bodyPr wrap="square">
            <a:spAutoFit/>
          </a:bodyPr>
          <a:lstStyle/>
          <a:p>
            <a:r>
              <a:rPr lang="en-US" dirty="0">
                <a:solidFill>
                  <a:schemeClr val="bg1"/>
                </a:solidFill>
              </a:rPr>
              <a:t>Slippery slope between honest errors and intentional fraud</a:t>
            </a:r>
          </a:p>
        </p:txBody>
      </p:sp>
      <p:pic>
        <p:nvPicPr>
          <p:cNvPr id="7" name="Picture 6"/>
          <p:cNvPicPr>
            <a:picLocks noChangeAspect="1"/>
          </p:cNvPicPr>
          <p:nvPr/>
        </p:nvPicPr>
        <p:blipFill rotWithShape="1">
          <a:blip r:embed="rId2"/>
          <a:srcRect l="31964" t="23280" r="7916" b="7248"/>
          <a:stretch/>
        </p:blipFill>
        <p:spPr>
          <a:xfrm>
            <a:off x="394406" y="680309"/>
            <a:ext cx="8457508" cy="5497381"/>
          </a:xfrm>
          <a:prstGeom prst="rect">
            <a:avLst/>
          </a:prstGeom>
        </p:spPr>
      </p:pic>
    </p:spTree>
    <p:extLst>
      <p:ext uri="{BB962C8B-B14F-4D97-AF65-F5344CB8AC3E}">
        <p14:creationId xmlns:p14="http://schemas.microsoft.com/office/powerpoint/2010/main" val="2577573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359469" y="69490"/>
            <a:ext cx="8408591" cy="5207582"/>
          </a:xfrm>
          <a:prstGeom prst="rect">
            <a:avLst/>
          </a:prstGeom>
        </p:spPr>
      </p:pic>
      <p:sp>
        <p:nvSpPr>
          <p:cNvPr id="6" name="Rectangle 5"/>
          <p:cNvSpPr/>
          <p:nvPr/>
        </p:nvSpPr>
        <p:spPr>
          <a:xfrm>
            <a:off x="526565" y="5277072"/>
            <a:ext cx="8241495" cy="369332"/>
          </a:xfrm>
          <a:prstGeom prst="rect">
            <a:avLst/>
          </a:prstGeom>
        </p:spPr>
        <p:txBody>
          <a:bodyPr wrap="square">
            <a:spAutoFit/>
          </a:bodyPr>
          <a:lstStyle/>
          <a:p>
            <a:r>
              <a:rPr lang="en-US" dirty="0">
                <a:solidFill>
                  <a:schemeClr val="bg1"/>
                </a:solidFill>
                <a:latin typeface="Garamond" panose="02020404030301010803" pitchFamily="18" charset="0"/>
              </a:rPr>
              <a:t>Top 20 Iranian affiliations with the most retracted publications in </a:t>
            </a:r>
            <a:r>
              <a:rPr lang="en-US" dirty="0" smtClean="0">
                <a:solidFill>
                  <a:schemeClr val="bg1"/>
                </a:solidFill>
                <a:latin typeface="Garamond" panose="02020404030301010803" pitchFamily="18" charset="0"/>
              </a:rPr>
              <a:t>PubMed- till 2017 </a:t>
            </a:r>
            <a:endParaRPr lang="en-US" dirty="0">
              <a:solidFill>
                <a:schemeClr val="bg1"/>
              </a:solidFill>
            </a:endParaRPr>
          </a:p>
        </p:txBody>
      </p:sp>
      <p:sp>
        <p:nvSpPr>
          <p:cNvPr id="7" name="Rectangle 6"/>
          <p:cNvSpPr/>
          <p:nvPr/>
        </p:nvSpPr>
        <p:spPr>
          <a:xfrm>
            <a:off x="115586" y="5987346"/>
            <a:ext cx="8704185" cy="830997"/>
          </a:xfrm>
          <a:prstGeom prst="rect">
            <a:avLst/>
          </a:prstGeom>
          <a:ln>
            <a:solidFill>
              <a:schemeClr val="bg1"/>
            </a:solidFill>
          </a:ln>
        </p:spPr>
        <p:txBody>
          <a:bodyPr wrap="square">
            <a:spAutoFit/>
          </a:bodyPr>
          <a:lstStyle/>
          <a:p>
            <a:r>
              <a:rPr lang="en-US" sz="1600" i="1" dirty="0" err="1">
                <a:solidFill>
                  <a:schemeClr val="bg1"/>
                </a:solidFill>
                <a:latin typeface="Arial" panose="020B0604020202020204" pitchFamily="34" charset="0"/>
              </a:rPr>
              <a:t>Mansourzadeh</a:t>
            </a:r>
            <a:r>
              <a:rPr lang="en-US" sz="1600" i="1" dirty="0">
                <a:solidFill>
                  <a:schemeClr val="bg1"/>
                </a:solidFill>
                <a:latin typeface="Arial" panose="020B0604020202020204" pitchFamily="34" charset="0"/>
              </a:rPr>
              <a:t> MJ, </a:t>
            </a:r>
            <a:r>
              <a:rPr lang="en-US" sz="1600" i="1" dirty="0" err="1">
                <a:solidFill>
                  <a:schemeClr val="bg1"/>
                </a:solidFill>
                <a:latin typeface="Arial" panose="020B0604020202020204" pitchFamily="34" charset="0"/>
              </a:rPr>
              <a:t>Ghazimirsaeid</a:t>
            </a:r>
            <a:r>
              <a:rPr lang="en-US" sz="1600" i="1" dirty="0">
                <a:solidFill>
                  <a:schemeClr val="bg1"/>
                </a:solidFill>
                <a:latin typeface="Arial" panose="020B0604020202020204" pitchFamily="34" charset="0"/>
              </a:rPr>
              <a:t> J, </a:t>
            </a:r>
            <a:r>
              <a:rPr lang="en-US" sz="1600" i="1" dirty="0" err="1">
                <a:solidFill>
                  <a:schemeClr val="bg1"/>
                </a:solidFill>
                <a:latin typeface="Arial" panose="020B0604020202020204" pitchFamily="34" charset="0"/>
              </a:rPr>
              <a:t>Motamedi</a:t>
            </a:r>
            <a:r>
              <a:rPr lang="en-US" sz="1600" i="1" dirty="0">
                <a:solidFill>
                  <a:schemeClr val="bg1"/>
                </a:solidFill>
                <a:latin typeface="Arial" panose="020B0604020202020204" pitchFamily="34" charset="0"/>
              </a:rPr>
              <a:t> N, </a:t>
            </a:r>
            <a:r>
              <a:rPr lang="en-US" sz="1600" i="1" dirty="0" err="1">
                <a:solidFill>
                  <a:schemeClr val="bg1"/>
                </a:solidFill>
                <a:latin typeface="Arial" panose="020B0604020202020204" pitchFamily="34" charset="0"/>
              </a:rPr>
              <a:t>Najafi</a:t>
            </a:r>
            <a:r>
              <a:rPr lang="en-US" sz="1600" i="1" dirty="0">
                <a:solidFill>
                  <a:schemeClr val="bg1"/>
                </a:solidFill>
                <a:latin typeface="Arial" panose="020B0604020202020204" pitchFamily="34" charset="0"/>
              </a:rPr>
              <a:t> A, </a:t>
            </a:r>
            <a:r>
              <a:rPr lang="en-US" sz="1600" i="1" dirty="0" err="1">
                <a:solidFill>
                  <a:schemeClr val="bg1"/>
                </a:solidFill>
                <a:latin typeface="Arial" panose="020B0604020202020204" pitchFamily="34" charset="0"/>
              </a:rPr>
              <a:t>Abubakar</a:t>
            </a:r>
            <a:r>
              <a:rPr lang="en-US" sz="1600" i="1" dirty="0">
                <a:solidFill>
                  <a:schemeClr val="bg1"/>
                </a:solidFill>
                <a:latin typeface="Arial" panose="020B0604020202020204" pitchFamily="34" charset="0"/>
              </a:rPr>
              <a:t> AA, </a:t>
            </a:r>
            <a:r>
              <a:rPr lang="en-US" sz="1600" i="1" dirty="0" err="1">
                <a:solidFill>
                  <a:schemeClr val="bg1"/>
                </a:solidFill>
                <a:latin typeface="Arial" panose="020B0604020202020204" pitchFamily="34" charset="0"/>
              </a:rPr>
              <a:t>Dehdarirad</a:t>
            </a:r>
            <a:r>
              <a:rPr lang="en-US" sz="1600" i="1" dirty="0">
                <a:solidFill>
                  <a:schemeClr val="bg1"/>
                </a:solidFill>
                <a:latin typeface="Arial" panose="020B0604020202020204" pitchFamily="34" charset="0"/>
              </a:rPr>
              <a:t> H. A survey of Iranian retracted publications indexed in PubMed. Iranian Journal of Public Health. 2021 Jan;50(1):188.</a:t>
            </a:r>
            <a:endParaRPr lang="en-US" sz="1600" i="1" dirty="0">
              <a:solidFill>
                <a:schemeClr val="bg1"/>
              </a:solidFill>
            </a:endParaRPr>
          </a:p>
        </p:txBody>
      </p:sp>
      <p:sp>
        <p:nvSpPr>
          <p:cNvPr id="8" name="5-Point Star 7"/>
          <p:cNvSpPr/>
          <p:nvPr/>
        </p:nvSpPr>
        <p:spPr>
          <a:xfrm>
            <a:off x="1212490" y="494416"/>
            <a:ext cx="152705" cy="152705"/>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6852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448965" y="1749245"/>
            <a:ext cx="8229600" cy="4123035"/>
          </a:xfrm>
        </p:spPr>
        <p:txBody>
          <a:bodyPr>
            <a:normAutofit/>
          </a:bodyPr>
          <a:lstStyle/>
          <a:p>
            <a:endParaRPr lang="en-US" sz="4000" dirty="0" smtClean="0"/>
          </a:p>
          <a:p>
            <a:r>
              <a:rPr lang="en-US" sz="4000" dirty="0" smtClean="0"/>
              <a:t>What </a:t>
            </a:r>
            <a:r>
              <a:rPr lang="en-US" sz="4000" dirty="0"/>
              <a:t>is the purpose of publication?</a:t>
            </a:r>
          </a:p>
        </p:txBody>
      </p:sp>
      <p:sp>
        <p:nvSpPr>
          <p:cNvPr id="4" name="Slide Number Placeholder 3"/>
          <p:cNvSpPr>
            <a:spLocks noGrp="1"/>
          </p:cNvSpPr>
          <p:nvPr>
            <p:ph type="sldNum" sz="quarter" idx="12"/>
          </p:nvPr>
        </p:nvSpPr>
        <p:spPr/>
        <p:txBody>
          <a:bodyPr/>
          <a:lstStyle/>
          <a:p>
            <a:fld id="{B82CCC60-E8CD-4174-8B1A-7DF615B22EEF}" type="slidenum">
              <a:rPr lang="en-US" smtClean="0"/>
              <a:pPr/>
              <a:t>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5920" y="3363912"/>
            <a:ext cx="1651000" cy="3175000"/>
          </a:xfrm>
          <a:prstGeom prst="rect">
            <a:avLst/>
          </a:prstGeom>
        </p:spPr>
      </p:pic>
    </p:spTree>
    <p:extLst>
      <p:ext uri="{BB962C8B-B14F-4D97-AF65-F5344CB8AC3E}">
        <p14:creationId xmlns:p14="http://schemas.microsoft.com/office/powerpoint/2010/main" val="39615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20</a:t>
            </a:fld>
            <a:endParaRPr lang="en-US" dirty="0"/>
          </a:p>
        </p:txBody>
      </p:sp>
      <p:pic>
        <p:nvPicPr>
          <p:cNvPr id="5" name="Picture 4"/>
          <p:cNvPicPr>
            <a:picLocks noChangeAspect="1"/>
          </p:cNvPicPr>
          <p:nvPr/>
        </p:nvPicPr>
        <p:blipFill rotWithShape="1">
          <a:blip r:embed="rId3"/>
          <a:srcRect l="16599" t="14374" r="6580" b="8435"/>
          <a:stretch/>
        </p:blipFill>
        <p:spPr>
          <a:xfrm>
            <a:off x="417236" y="783502"/>
            <a:ext cx="8293056" cy="4687380"/>
          </a:xfrm>
          <a:prstGeom prst="rect">
            <a:avLst/>
          </a:prstGeom>
        </p:spPr>
      </p:pic>
      <p:sp>
        <p:nvSpPr>
          <p:cNvPr id="6" name="Rectangle 5"/>
          <p:cNvSpPr/>
          <p:nvPr/>
        </p:nvSpPr>
        <p:spPr>
          <a:xfrm>
            <a:off x="2463125" y="5403358"/>
            <a:ext cx="4201278" cy="369332"/>
          </a:xfrm>
          <a:prstGeom prst="rect">
            <a:avLst/>
          </a:prstGeom>
        </p:spPr>
        <p:txBody>
          <a:bodyPr wrap="none">
            <a:spAutoFit/>
          </a:bodyPr>
          <a:lstStyle/>
          <a:p>
            <a:r>
              <a:rPr lang="en-US" dirty="0">
                <a:solidFill>
                  <a:schemeClr val="bg1"/>
                </a:solidFill>
              </a:rPr>
              <a:t>The share of reasons of Iranian retractions.</a:t>
            </a:r>
          </a:p>
        </p:txBody>
      </p:sp>
      <p:sp>
        <p:nvSpPr>
          <p:cNvPr id="7" name="Rectangle 6"/>
          <p:cNvSpPr/>
          <p:nvPr/>
        </p:nvSpPr>
        <p:spPr>
          <a:xfrm>
            <a:off x="288024" y="5940851"/>
            <a:ext cx="8551480" cy="830997"/>
          </a:xfrm>
          <a:prstGeom prst="rect">
            <a:avLst/>
          </a:prstGeom>
          <a:ln>
            <a:solidFill>
              <a:schemeClr val="bg1"/>
            </a:solidFill>
          </a:ln>
        </p:spPr>
        <p:txBody>
          <a:bodyPr wrap="square">
            <a:spAutoFit/>
          </a:bodyPr>
          <a:lstStyle/>
          <a:p>
            <a:r>
              <a:rPr lang="en-US" sz="1600" dirty="0" err="1">
                <a:solidFill>
                  <a:schemeClr val="bg1"/>
                </a:solidFill>
              </a:rPr>
              <a:t>Ghorbi</a:t>
            </a:r>
            <a:r>
              <a:rPr lang="en-US" sz="1600" dirty="0">
                <a:solidFill>
                  <a:schemeClr val="bg1"/>
                </a:solidFill>
              </a:rPr>
              <a:t> A, </a:t>
            </a:r>
            <a:r>
              <a:rPr lang="en-US" sz="1600" dirty="0" err="1">
                <a:solidFill>
                  <a:schemeClr val="bg1"/>
                </a:solidFill>
              </a:rPr>
              <a:t>Fazeli-Varzaneh</a:t>
            </a:r>
            <a:r>
              <a:rPr lang="en-US" sz="1600" dirty="0">
                <a:solidFill>
                  <a:schemeClr val="bg1"/>
                </a:solidFill>
              </a:rPr>
              <a:t> M, </a:t>
            </a:r>
            <a:r>
              <a:rPr lang="en-US" sz="1600" dirty="0" err="1">
                <a:solidFill>
                  <a:schemeClr val="bg1"/>
                </a:solidFill>
              </a:rPr>
              <a:t>Ghaderi</a:t>
            </a:r>
            <a:r>
              <a:rPr lang="en-US" sz="1600" dirty="0">
                <a:solidFill>
                  <a:schemeClr val="bg1"/>
                </a:solidFill>
              </a:rPr>
              <a:t>-Azad E, </a:t>
            </a:r>
            <a:r>
              <a:rPr lang="en-US" sz="1600" dirty="0" err="1">
                <a:solidFill>
                  <a:schemeClr val="bg1"/>
                </a:solidFill>
              </a:rPr>
              <a:t>Ausloos</a:t>
            </a:r>
            <a:r>
              <a:rPr lang="en-US" sz="1600" dirty="0">
                <a:solidFill>
                  <a:schemeClr val="bg1"/>
                </a:solidFill>
              </a:rPr>
              <a:t> M, </a:t>
            </a:r>
            <a:r>
              <a:rPr lang="en-US" sz="1600" dirty="0" err="1">
                <a:solidFill>
                  <a:schemeClr val="bg1"/>
                </a:solidFill>
              </a:rPr>
              <a:t>Kozak</a:t>
            </a:r>
            <a:r>
              <a:rPr lang="en-US" sz="1600" dirty="0">
                <a:solidFill>
                  <a:schemeClr val="bg1"/>
                </a:solidFill>
              </a:rPr>
              <a:t> M. Retracted papers by Iranian authors: causes, journals, time lags, affiliations, collaborations. </a:t>
            </a:r>
            <a:r>
              <a:rPr lang="en-US" sz="1600" dirty="0" err="1">
                <a:solidFill>
                  <a:schemeClr val="bg1"/>
                </a:solidFill>
              </a:rPr>
              <a:t>Scientometrics</a:t>
            </a:r>
            <a:r>
              <a:rPr lang="en-US" sz="1600" dirty="0">
                <a:solidFill>
                  <a:schemeClr val="bg1"/>
                </a:solidFill>
              </a:rPr>
              <a:t>. 2021 Sep;126(9):7351-71.</a:t>
            </a:r>
          </a:p>
        </p:txBody>
      </p:sp>
    </p:spTree>
    <p:extLst>
      <p:ext uri="{BB962C8B-B14F-4D97-AF65-F5344CB8AC3E}">
        <p14:creationId xmlns:p14="http://schemas.microsoft.com/office/powerpoint/2010/main" val="6522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often is misconduct detected?</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21</a:t>
            </a:fld>
            <a:endParaRPr lang="en-US" dirty="0"/>
          </a:p>
        </p:txBody>
      </p:sp>
      <p:sp>
        <p:nvSpPr>
          <p:cNvPr id="3" name="Content Placeholder 2"/>
          <p:cNvSpPr>
            <a:spLocks noGrp="1"/>
          </p:cNvSpPr>
          <p:nvPr>
            <p:ph idx="1"/>
          </p:nvPr>
        </p:nvSpPr>
        <p:spPr/>
        <p:txBody>
          <a:bodyPr/>
          <a:lstStyle/>
          <a:p>
            <a:pPr fontAlgn="base"/>
            <a:r>
              <a:rPr lang="en-US" b="1" dirty="0"/>
              <a:t>PubMed retractions : 0.02</a:t>
            </a:r>
            <a:r>
              <a:rPr lang="en-US" b="1" dirty="0" smtClean="0"/>
              <a:t>%</a:t>
            </a:r>
          </a:p>
          <a:p>
            <a:pPr fontAlgn="base"/>
            <a:endParaRPr lang="en-US" b="1" dirty="0"/>
          </a:p>
          <a:p>
            <a:pPr fontAlgn="base"/>
            <a:r>
              <a:rPr lang="en-US" b="1" dirty="0" smtClean="0"/>
              <a:t>Image </a:t>
            </a:r>
            <a:r>
              <a:rPr lang="en-US" b="1" dirty="0"/>
              <a:t>manipulation in Journal of Cell Biology: 1% (8/800</a:t>
            </a:r>
            <a:r>
              <a:rPr lang="en-US" b="1" dirty="0" smtClean="0"/>
              <a:t>)</a:t>
            </a:r>
          </a:p>
          <a:p>
            <a:pPr fontAlgn="base"/>
            <a:endParaRPr lang="en-US" b="1" dirty="0"/>
          </a:p>
          <a:p>
            <a:pPr fontAlgn="base"/>
            <a:r>
              <a:rPr lang="en-US" b="1" dirty="0"/>
              <a:t>Food and Drug Administration audit (investigators guilty of serious scientific misconduct): 2</a:t>
            </a:r>
            <a:r>
              <a:rPr lang="en-US" b="1" dirty="0" smtClean="0"/>
              <a:t>%</a:t>
            </a:r>
          </a:p>
          <a:p>
            <a:pPr fontAlgn="base"/>
            <a:endParaRPr lang="en-US" b="1" dirty="0"/>
          </a:p>
          <a:p>
            <a:endParaRPr lang="en-US" dirty="0"/>
          </a:p>
        </p:txBody>
      </p:sp>
    </p:spTree>
    <p:extLst>
      <p:ext uri="{BB962C8B-B14F-4D97-AF65-F5344CB8AC3E}">
        <p14:creationId xmlns:p14="http://schemas.microsoft.com/office/powerpoint/2010/main" val="1973718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bad apple” or “tip of </a:t>
            </a:r>
            <a:r>
              <a:rPr lang="en-US" dirty="0" err="1" smtClean="0"/>
              <a:t>iceburg</a:t>
            </a:r>
            <a:r>
              <a:rPr lang="en-US" dirty="0" smtClean="0"/>
              <a:t>”?</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13193"/>
          <a:stretch/>
        </p:blipFill>
        <p:spPr>
          <a:xfrm>
            <a:off x="4113885" y="1921610"/>
            <a:ext cx="3819900" cy="5074182"/>
          </a:xfrm>
        </p:spPr>
      </p:pic>
      <p:sp>
        <p:nvSpPr>
          <p:cNvPr id="4" name="Slide Number Placeholder 3"/>
          <p:cNvSpPr>
            <a:spLocks noGrp="1"/>
          </p:cNvSpPr>
          <p:nvPr>
            <p:ph type="sldNum" sz="quarter" idx="12"/>
          </p:nvPr>
        </p:nvSpPr>
        <p:spPr/>
        <p:txBody>
          <a:bodyPr/>
          <a:lstStyle/>
          <a:p>
            <a:fld id="{B82CCC60-E8CD-4174-8B1A-7DF615B22EEF}" type="slidenum">
              <a:rPr lang="en-US" smtClean="0"/>
              <a:pP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2970885"/>
            <a:ext cx="3054100" cy="2026812"/>
          </a:xfrm>
          <a:prstGeom prst="rect">
            <a:avLst/>
          </a:prstGeom>
        </p:spPr>
      </p:pic>
    </p:spTree>
    <p:extLst>
      <p:ext uri="{BB962C8B-B14F-4D97-AF65-F5344CB8AC3E}">
        <p14:creationId xmlns:p14="http://schemas.microsoft.com/office/powerpoint/2010/main" val="4078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750"/>
                                        <p:tgtEl>
                                          <p:spTgt spid="6"/>
                                        </p:tgtEl>
                                      </p:cBhvr>
                                    </p:animEffect>
                                  </p:childTnLst>
                                </p:cTn>
                              </p:par>
                            </p:childTnLst>
                          </p:cTn>
                        </p:par>
                        <p:par>
                          <p:cTn id="8" fill="hold">
                            <p:stCondLst>
                              <p:cond delay="750"/>
                            </p:stCondLst>
                            <p:childTnLst>
                              <p:par>
                                <p:cTn id="9" presetID="9"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Ghost Author</a:t>
            </a:r>
            <a:endParaRPr lang="en-US" dirty="0"/>
          </a:p>
        </p:txBody>
      </p:sp>
      <p:sp>
        <p:nvSpPr>
          <p:cNvPr id="3" name="Content Placeholder 2"/>
          <p:cNvSpPr>
            <a:spLocks noGrp="1"/>
          </p:cNvSpPr>
          <p:nvPr>
            <p:ph idx="1"/>
          </p:nvPr>
        </p:nvSpPr>
        <p:spPr/>
        <p:txBody>
          <a:bodyPr/>
          <a:lstStyle/>
          <a:p>
            <a:r>
              <a:rPr lang="en-US" dirty="0"/>
              <a:t>"Ghost authoring" refers to making substantial contributions without being identified as an author</a:t>
            </a:r>
            <a:r>
              <a:rPr lang="en-US" dirty="0" smtClean="0"/>
              <a:t>.</a:t>
            </a:r>
          </a:p>
          <a:p>
            <a:r>
              <a:rPr lang="en-US" b="1" dirty="0"/>
              <a:t>Medical ghostwriters</a:t>
            </a:r>
            <a:r>
              <a:rPr lang="en-US" dirty="0"/>
              <a:t> are employed by pharmaceutical companies and medical-device manufacturers to produce apparently independent manuscripts for peer-reviewed </a:t>
            </a:r>
            <a:r>
              <a:rPr lang="en-US" dirty="0" smtClean="0"/>
              <a:t>journals.</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23</a:t>
            </a:fld>
            <a:endParaRPr lang="en-US" dirty="0"/>
          </a:p>
        </p:txBody>
      </p:sp>
      <p:pic>
        <p:nvPicPr>
          <p:cNvPr id="5" name="Picture 2" descr="http://www.nature.com/nature/journal/v477/n7366/images/477529a-i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1755" y="4757110"/>
            <a:ext cx="2113648" cy="2184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1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Author</a:t>
            </a:r>
            <a:endParaRPr lang="en-US" dirty="0"/>
          </a:p>
        </p:txBody>
      </p:sp>
      <p:sp>
        <p:nvSpPr>
          <p:cNvPr id="3" name="Content Placeholder 2"/>
          <p:cNvSpPr>
            <a:spLocks noGrp="1"/>
          </p:cNvSpPr>
          <p:nvPr>
            <p:ph idx="1"/>
          </p:nvPr>
        </p:nvSpPr>
        <p:spPr>
          <a:xfrm>
            <a:off x="448965" y="2054655"/>
            <a:ext cx="7533531" cy="4123035"/>
          </a:xfrm>
        </p:spPr>
        <p:txBody>
          <a:bodyPr/>
          <a:lstStyle/>
          <a:p>
            <a:r>
              <a:rPr lang="en-US" dirty="0" smtClean="0"/>
              <a:t>"</a:t>
            </a:r>
            <a:r>
              <a:rPr lang="en-US" dirty="0"/>
              <a:t>Guest authoring" refers to being named as an author without having made substantial contributions</a:t>
            </a:r>
            <a:r>
              <a:rPr lang="en-US" dirty="0" smtClean="0"/>
              <a:t>.</a:t>
            </a:r>
          </a:p>
          <a:p>
            <a:r>
              <a:rPr lang="en-US" dirty="0"/>
              <a:t>A study published in the BMJ found that </a:t>
            </a:r>
            <a:r>
              <a:rPr lang="en-US" dirty="0">
                <a:solidFill>
                  <a:srgbClr val="EE7D00"/>
                </a:solidFill>
              </a:rPr>
              <a:t>21%</a:t>
            </a:r>
            <a:r>
              <a:rPr lang="en-US" dirty="0"/>
              <a:t> of papers published in 2008 in six major medical journals had guest or ghost authors</a:t>
            </a:r>
            <a:r>
              <a:rPr lang="en-US" dirty="0" smtClean="0"/>
              <a:t>.</a:t>
            </a:r>
          </a:p>
          <a:p>
            <a:r>
              <a:rPr lang="en-US" dirty="0" smtClean="0"/>
              <a:t>A similar </a:t>
            </a:r>
            <a:r>
              <a:rPr lang="en-US" dirty="0"/>
              <a:t>study undertaken in 1996 </a:t>
            </a:r>
            <a:r>
              <a:rPr lang="en-US" dirty="0" smtClean="0"/>
              <a:t>found </a:t>
            </a:r>
            <a:r>
              <a:rPr lang="en-US" dirty="0"/>
              <a:t>prevalence of </a:t>
            </a:r>
            <a:r>
              <a:rPr lang="en-US" dirty="0">
                <a:solidFill>
                  <a:srgbClr val="EE7D00"/>
                </a:solidFill>
              </a:rPr>
              <a:t>29%</a:t>
            </a:r>
          </a:p>
        </p:txBody>
      </p:sp>
      <p:sp>
        <p:nvSpPr>
          <p:cNvPr id="4" name="Slide Number Placeholder 3"/>
          <p:cNvSpPr>
            <a:spLocks noGrp="1"/>
          </p:cNvSpPr>
          <p:nvPr>
            <p:ph type="sldNum" sz="quarter" idx="12"/>
          </p:nvPr>
        </p:nvSpPr>
        <p:spPr/>
        <p:txBody>
          <a:bodyPr/>
          <a:lstStyle/>
          <a:p>
            <a:fld id="{B82CCC60-E8CD-4174-8B1A-7DF615B22EEF}" type="slidenum">
              <a:rPr lang="en-US" smtClean="0"/>
              <a:pPr/>
              <a:t>24</a:t>
            </a:fld>
            <a:endParaRPr lang="en-US" dirty="0"/>
          </a:p>
        </p:txBody>
      </p:sp>
      <p:pic>
        <p:nvPicPr>
          <p:cNvPr id="4098" name="Picture 2" descr="C:\Users\user1\Desktop\Publication Ethics\elly-walton-illustration-1012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9869" y="5185839"/>
            <a:ext cx="2378547" cy="158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6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Simultaneous submission of </a:t>
            </a:r>
            <a:r>
              <a:rPr lang="en-US" b="1" dirty="0" smtClean="0"/>
              <a:t>manuscripts</a:t>
            </a:r>
            <a:endParaRPr lang="en-US" dirty="0"/>
          </a:p>
        </p:txBody>
      </p:sp>
      <p:sp>
        <p:nvSpPr>
          <p:cNvPr id="3" name="Content Placeholder 2"/>
          <p:cNvSpPr>
            <a:spLocks noGrp="1"/>
          </p:cNvSpPr>
          <p:nvPr>
            <p:ph idx="1"/>
          </p:nvPr>
        </p:nvSpPr>
        <p:spPr>
          <a:xfrm>
            <a:off x="448965" y="2054655"/>
            <a:ext cx="8229600" cy="4301695"/>
          </a:xfrm>
        </p:spPr>
        <p:txBody>
          <a:bodyPr>
            <a:normAutofit/>
          </a:bodyPr>
          <a:lstStyle/>
          <a:p>
            <a:r>
              <a:rPr lang="en-US" dirty="0"/>
              <a:t>Authors may not send the same manuscript to more that one journal at the same time. </a:t>
            </a:r>
            <a:endParaRPr lang="en-US" dirty="0" smtClean="0"/>
          </a:p>
          <a:p>
            <a:endParaRPr lang="en-US" dirty="0" smtClean="0"/>
          </a:p>
          <a:p>
            <a:r>
              <a:rPr lang="en-US" dirty="0" smtClean="0"/>
              <a:t>Why is it unethical?</a:t>
            </a:r>
          </a:p>
        </p:txBody>
      </p:sp>
      <p:sp>
        <p:nvSpPr>
          <p:cNvPr id="4" name="Slide Number Placeholder 3"/>
          <p:cNvSpPr>
            <a:spLocks noGrp="1"/>
          </p:cNvSpPr>
          <p:nvPr>
            <p:ph type="sldNum" sz="quarter" idx="12"/>
          </p:nvPr>
        </p:nvSpPr>
        <p:spPr/>
        <p:txBody>
          <a:bodyPr/>
          <a:lstStyle/>
          <a:p>
            <a:fld id="{B82CCC60-E8CD-4174-8B1A-7DF615B22EEF}" type="slidenum">
              <a:rPr lang="en-US" smtClean="0"/>
              <a:pPr/>
              <a:t>25</a:t>
            </a:fld>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4704" y="3734410"/>
            <a:ext cx="3512215" cy="2035894"/>
          </a:xfrm>
          <a:prstGeom prst="rect">
            <a:avLst/>
          </a:prstGeom>
        </p:spPr>
      </p:pic>
    </p:spTree>
    <p:extLst>
      <p:ext uri="{BB962C8B-B14F-4D97-AF65-F5344CB8AC3E}">
        <p14:creationId xmlns:p14="http://schemas.microsoft.com/office/powerpoint/2010/main" val="31273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Plagiarism</a:t>
            </a:r>
            <a:endParaRPr lang="en-US" dirty="0"/>
          </a:p>
        </p:txBody>
      </p:sp>
      <p:sp>
        <p:nvSpPr>
          <p:cNvPr id="3" name="Content Placeholder 2"/>
          <p:cNvSpPr>
            <a:spLocks noGrp="1"/>
          </p:cNvSpPr>
          <p:nvPr>
            <p:ph idx="1"/>
          </p:nvPr>
        </p:nvSpPr>
        <p:spPr/>
        <p:txBody>
          <a:bodyPr/>
          <a:lstStyle/>
          <a:p>
            <a:r>
              <a:rPr lang="en-US" dirty="0" smtClean="0"/>
              <a:t>Plagiarism </a:t>
            </a:r>
            <a:r>
              <a:rPr lang="en-US" dirty="0"/>
              <a:t>is the use of others’ published and unpublished ideas or words (or other intellectual property) without attribution or permission, and </a:t>
            </a:r>
            <a:r>
              <a:rPr lang="en-US" dirty="0">
                <a:solidFill>
                  <a:srgbClr val="EE7D00"/>
                </a:solidFill>
              </a:rPr>
              <a:t>presenting them as new and original</a:t>
            </a:r>
            <a:r>
              <a:rPr lang="en-US" dirty="0"/>
              <a:t> rather than derived from an existing source.</a:t>
            </a:r>
          </a:p>
        </p:txBody>
      </p:sp>
      <p:sp>
        <p:nvSpPr>
          <p:cNvPr id="4" name="Slide Number Placeholder 3"/>
          <p:cNvSpPr>
            <a:spLocks noGrp="1"/>
          </p:cNvSpPr>
          <p:nvPr>
            <p:ph type="sldNum" sz="quarter" idx="12"/>
          </p:nvPr>
        </p:nvSpPr>
        <p:spPr/>
        <p:txBody>
          <a:bodyPr/>
          <a:lstStyle/>
          <a:p>
            <a:fld id="{B82CCC60-E8CD-4174-8B1A-7DF615B22EEF}" type="slidenum">
              <a:rPr lang="en-US" smtClean="0"/>
              <a:pPr/>
              <a:t>26</a:t>
            </a:fld>
            <a:endParaRPr lang="en-US" dirty="0"/>
          </a:p>
        </p:txBody>
      </p:sp>
      <p:pic>
        <p:nvPicPr>
          <p:cNvPr id="5" name="Picture 12" descr="F:\Pictures\Responsible conduct of research\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785" y="3937408"/>
            <a:ext cx="3512215" cy="2469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03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Forms of Plagiarism </a:t>
            </a:r>
          </a:p>
        </p:txBody>
      </p:sp>
      <p:sp>
        <p:nvSpPr>
          <p:cNvPr id="3" name="Content Placeholder 2"/>
          <p:cNvSpPr>
            <a:spLocks noGrp="1"/>
          </p:cNvSpPr>
          <p:nvPr>
            <p:ph idx="1"/>
          </p:nvPr>
        </p:nvSpPr>
        <p:spPr/>
        <p:txBody>
          <a:bodyPr/>
          <a:lstStyle/>
          <a:p>
            <a:pPr marL="0" indent="0">
              <a:buNone/>
            </a:pPr>
            <a:endParaRPr lang="en-US" dirty="0"/>
          </a:p>
          <a:p>
            <a:pPr marL="514350" indent="-514350">
              <a:buFont typeface="+mj-lt"/>
              <a:buAutoNum type="arabicPeriod"/>
            </a:pPr>
            <a:r>
              <a:rPr lang="en-US" dirty="0"/>
              <a:t>Careless paraphrasing </a:t>
            </a:r>
          </a:p>
          <a:p>
            <a:pPr marL="514350" indent="-514350">
              <a:buFont typeface="+mj-lt"/>
              <a:buAutoNum type="arabicPeriod"/>
            </a:pPr>
            <a:r>
              <a:rPr lang="en-US" dirty="0"/>
              <a:t>Poor documentation </a:t>
            </a:r>
            <a:endParaRPr lang="en-US" dirty="0" smtClean="0"/>
          </a:p>
          <a:p>
            <a:pPr marL="514350" indent="-514350">
              <a:buFont typeface="+mj-lt"/>
              <a:buAutoNum type="arabicPeriod"/>
            </a:pPr>
            <a:r>
              <a:rPr lang="en-US" dirty="0"/>
              <a:t>Inappropriate </a:t>
            </a:r>
            <a:r>
              <a:rPr lang="en-US" dirty="0" smtClean="0"/>
              <a:t>assistance</a:t>
            </a:r>
          </a:p>
          <a:p>
            <a:pPr marL="514350" indent="-514350">
              <a:buFont typeface="+mj-lt"/>
              <a:buAutoNum type="arabicPeriod"/>
            </a:pPr>
            <a:r>
              <a:rPr lang="en-US" dirty="0"/>
              <a:t>Recycling</a:t>
            </a:r>
            <a:endParaRPr lang="en-US" dirty="0"/>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27</a:t>
            </a:fld>
            <a:endParaRPr lang="en-US" dirty="0"/>
          </a:p>
        </p:txBody>
      </p:sp>
      <p:pic>
        <p:nvPicPr>
          <p:cNvPr id="6" name="Picture 5" descr="ares3400.jpg"/>
          <p:cNvPicPr/>
          <p:nvPr/>
        </p:nvPicPr>
        <p:blipFill>
          <a:blip r:embed="rId2" cstate="print"/>
          <a:srcRect/>
          <a:stretch>
            <a:fillRect/>
          </a:stretch>
        </p:blipFill>
        <p:spPr bwMode="auto">
          <a:xfrm>
            <a:off x="5946346" y="2665475"/>
            <a:ext cx="2829790" cy="3698775"/>
          </a:xfrm>
          <a:prstGeom prst="rect">
            <a:avLst/>
          </a:prstGeom>
          <a:noFill/>
          <a:ln w="9525">
            <a:noFill/>
            <a:miter lim="800000"/>
            <a:headEnd/>
            <a:tailEnd/>
          </a:ln>
        </p:spPr>
      </p:pic>
    </p:spTree>
    <p:extLst>
      <p:ext uri="{BB962C8B-B14F-4D97-AF65-F5344CB8AC3E}">
        <p14:creationId xmlns:p14="http://schemas.microsoft.com/office/powerpoint/2010/main" val="280455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Careless paraphrasing</a:t>
            </a:r>
            <a:endParaRPr lang="en-US" dirty="0"/>
          </a:p>
        </p:txBody>
      </p:sp>
      <p:sp>
        <p:nvSpPr>
          <p:cNvPr id="3" name="Content Placeholder 2"/>
          <p:cNvSpPr>
            <a:spLocks noGrp="1"/>
          </p:cNvSpPr>
          <p:nvPr>
            <p:ph idx="1"/>
          </p:nvPr>
        </p:nvSpPr>
        <p:spPr/>
        <p:txBody>
          <a:bodyPr/>
          <a:lstStyle/>
          <a:p>
            <a:pPr marL="0" indent="0">
              <a:buNone/>
            </a:pPr>
            <a:r>
              <a:rPr lang="en-US" dirty="0" smtClean="0"/>
              <a:t>This </a:t>
            </a:r>
            <a:r>
              <a:rPr lang="en-US" dirty="0"/>
              <a:t>occurs when the text is not paraphrased well. Changing a few words throughout an otherwise untouched quote does not make it a paraphrase. </a:t>
            </a:r>
          </a:p>
        </p:txBody>
      </p:sp>
      <p:sp>
        <p:nvSpPr>
          <p:cNvPr id="4" name="Slide Number Placeholder 3"/>
          <p:cNvSpPr>
            <a:spLocks noGrp="1"/>
          </p:cNvSpPr>
          <p:nvPr>
            <p:ph type="sldNum" sz="quarter" idx="12"/>
          </p:nvPr>
        </p:nvSpPr>
        <p:spPr/>
        <p:txBody>
          <a:bodyPr/>
          <a:lstStyle/>
          <a:p>
            <a:fld id="{B82CCC60-E8CD-4174-8B1A-7DF615B22EEF}" type="slidenum">
              <a:rPr lang="en-US" smtClean="0"/>
              <a:pPr/>
              <a:t>28</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50" t="39920" r="6595" b="17214"/>
          <a:stretch/>
        </p:blipFill>
        <p:spPr bwMode="auto">
          <a:xfrm>
            <a:off x="143555" y="3862182"/>
            <a:ext cx="8795009" cy="277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805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Inappropriate paraphrasing</a:t>
            </a:r>
            <a:endParaRPr lang="en-US" dirty="0"/>
          </a:p>
        </p:txBody>
      </p:sp>
      <p:sp>
        <p:nvSpPr>
          <p:cNvPr id="3" name="Content Placeholder 2"/>
          <p:cNvSpPr>
            <a:spLocks noGrp="1"/>
          </p:cNvSpPr>
          <p:nvPr>
            <p:ph idx="1"/>
          </p:nvPr>
        </p:nvSpPr>
        <p:spPr/>
        <p:txBody>
          <a:bodyPr/>
          <a:lstStyle/>
          <a:p>
            <a:r>
              <a:rPr lang="en-US" i="1" dirty="0"/>
              <a:t>making ‘cosmetic’ changes to the borrowed material, such as changing one or two words, simply rearranging the order, voice (i.e., active vs. passive) and/or tense of the sentences </a:t>
            </a:r>
            <a:r>
              <a:rPr lang="en-US" i="1" dirty="0">
                <a:solidFill>
                  <a:schemeClr val="accent2"/>
                </a:solidFill>
              </a:rPr>
              <a:t>is NOT paraphrasing</a:t>
            </a:r>
            <a:r>
              <a:rPr lang="en-US" i="1" dirty="0"/>
              <a:t>. </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29</a:t>
            </a:fld>
            <a:endParaRPr lang="en-US" dirty="0"/>
          </a:p>
        </p:txBody>
      </p:sp>
      <p:pic>
        <p:nvPicPr>
          <p:cNvPr id="5" name="Picture 2" descr="http://www.ewp.rpi.edu/hartford/library/images/plagiarist.gif"/>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2575" y="4415420"/>
            <a:ext cx="2026080" cy="183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92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3</a:t>
            </a:fld>
            <a:endParaRPr lang="en-US" dirty="0"/>
          </a:p>
        </p:txBody>
      </p:sp>
      <p:pic>
        <p:nvPicPr>
          <p:cNvPr id="1026" name="Picture 2" descr="C:\Users\user1\Dropbox\SuperScreenshot 2016-11-30 22-3-27.png"/>
          <p:cNvPicPr>
            <a:picLocks noChangeAspect="1" noChangeArrowheads="1"/>
          </p:cNvPicPr>
          <p:nvPr/>
        </p:nvPicPr>
        <p:blipFill rotWithShape="1">
          <a:blip r:embed="rId2">
            <a:extLst>
              <a:ext uri="{28A0092B-C50C-407E-A947-70E740481C1C}">
                <a14:useLocalDpi xmlns:a14="http://schemas.microsoft.com/office/drawing/2010/main" val="0"/>
              </a:ext>
            </a:extLst>
          </a:blip>
          <a:srcRect l="425" t="3735" r="1327"/>
          <a:stretch/>
        </p:blipFill>
        <p:spPr bwMode="auto">
          <a:xfrm>
            <a:off x="1023257" y="833016"/>
            <a:ext cx="7970838" cy="6004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175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paraphrasing</a:t>
            </a:r>
            <a:endParaRPr lang="en-US" dirty="0"/>
          </a:p>
        </p:txBody>
      </p:sp>
      <p:sp>
        <p:nvSpPr>
          <p:cNvPr id="3" name="Content Placeholder 2"/>
          <p:cNvSpPr>
            <a:spLocks noGrp="1"/>
          </p:cNvSpPr>
          <p:nvPr>
            <p:ph idx="1"/>
          </p:nvPr>
        </p:nvSpPr>
        <p:spPr/>
        <p:txBody>
          <a:bodyPr/>
          <a:lstStyle/>
          <a:p>
            <a:r>
              <a:rPr lang="en-US" dirty="0" smtClean="0"/>
              <a:t>Original </a:t>
            </a:r>
            <a:r>
              <a:rPr lang="en-US" dirty="0"/>
              <a:t>Passage</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30</a:t>
            </a:fld>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69" t="18773" r="2788" b="14320"/>
          <a:stretch/>
        </p:blipFill>
        <p:spPr bwMode="auto">
          <a:xfrm>
            <a:off x="-6946" y="2665475"/>
            <a:ext cx="9160096" cy="335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4461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Word-for-Word Plagiarism</a:t>
            </a:r>
          </a:p>
          <a:p>
            <a:pPr marL="0" indent="0">
              <a:buNone/>
            </a:pP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31</a:t>
            </a:fld>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70" t="27224" r="3293" b="28091"/>
          <a:stretch/>
        </p:blipFill>
        <p:spPr bwMode="auto">
          <a:xfrm>
            <a:off x="296260" y="2927379"/>
            <a:ext cx="8449071" cy="352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605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Patchwork Paraphrase</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32</a:t>
            </a:fld>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0" t="26234" r="1081" b="20000"/>
          <a:stretch/>
        </p:blipFill>
        <p:spPr bwMode="auto">
          <a:xfrm>
            <a:off x="205457" y="2970884"/>
            <a:ext cx="8633962" cy="2909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355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Legitimate Paraphrase</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33</a:t>
            </a:fld>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09" t="17586" r="8288" b="26631"/>
          <a:stretch/>
        </p:blipFill>
        <p:spPr bwMode="auto">
          <a:xfrm>
            <a:off x="296260" y="2665475"/>
            <a:ext cx="8690378" cy="362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8564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17" y="833015"/>
            <a:ext cx="8229600" cy="1068935"/>
          </a:xfrm>
        </p:spPr>
        <p:txBody>
          <a:bodyPr/>
          <a:lstStyle/>
          <a:p>
            <a:r>
              <a:rPr lang="en-US" dirty="0" smtClean="0"/>
              <a:t>Plagiarism </a:t>
            </a:r>
            <a:r>
              <a:rPr lang="en-US" dirty="0" err="1" smtClean="0"/>
              <a:t>ckeck</a:t>
            </a:r>
            <a:r>
              <a:rPr lang="en-US" dirty="0" smtClean="0"/>
              <a:t> </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34</a:t>
            </a:fld>
            <a:endParaRPr lang="en-US" dirty="0"/>
          </a:p>
        </p:txBody>
      </p:sp>
      <p:sp>
        <p:nvSpPr>
          <p:cNvPr id="7" name="Content Placeholder 6"/>
          <p:cNvSpPr>
            <a:spLocks noGrp="1"/>
          </p:cNvSpPr>
          <p:nvPr>
            <p:ph idx="1"/>
          </p:nvPr>
        </p:nvSpPr>
        <p:spPr/>
        <p:txBody>
          <a:bodyPr/>
          <a:lstStyle/>
          <a:p>
            <a:r>
              <a:rPr lang="en-US" dirty="0" err="1" smtClean="0"/>
              <a:t>Identicate</a:t>
            </a:r>
            <a:endParaRPr lang="en-US" dirty="0" smtClean="0"/>
          </a:p>
          <a:p>
            <a:r>
              <a:rPr lang="en-US" dirty="0" err="1" smtClean="0"/>
              <a:t>Tblast</a:t>
            </a:r>
            <a:endParaRPr lang="en-US" dirty="0" smtClean="0"/>
          </a:p>
          <a:p>
            <a:r>
              <a:rPr lang="en-US" dirty="0" smtClean="0"/>
              <a:t>Crosscheck</a:t>
            </a:r>
          </a:p>
          <a:p>
            <a:r>
              <a:rPr lang="en-US" dirty="0" err="1" smtClean="0"/>
              <a:t>Turnitin</a:t>
            </a:r>
            <a:endParaRPr lang="en-US" dirty="0" smtClean="0"/>
          </a:p>
          <a:p>
            <a:r>
              <a:rPr lang="en-US" dirty="0" err="1" smtClean="0"/>
              <a:t>Plagtracker</a:t>
            </a:r>
            <a:endParaRPr lang="en-US" dirty="0" smtClean="0"/>
          </a:p>
          <a:p>
            <a:r>
              <a:rPr lang="mr-IN" dirty="0" smtClean="0"/>
              <a:t>…</a:t>
            </a:r>
            <a:endParaRPr lang="en-US" dirty="0"/>
          </a:p>
        </p:txBody>
      </p:sp>
      <p:pic>
        <p:nvPicPr>
          <p:cNvPr id="8"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l="5672" t="-2661" r="5471"/>
          <a:stretch/>
        </p:blipFill>
        <p:spPr>
          <a:xfrm>
            <a:off x="3655770" y="2360065"/>
            <a:ext cx="5303083" cy="2748690"/>
          </a:xfrm>
          <a:prstGeom prst="rect">
            <a:avLst/>
          </a:prstGeom>
        </p:spPr>
      </p:pic>
    </p:spTree>
    <p:extLst>
      <p:ext uri="{BB962C8B-B14F-4D97-AF65-F5344CB8AC3E}">
        <p14:creationId xmlns:p14="http://schemas.microsoft.com/office/powerpoint/2010/main" val="169780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2. </a:t>
            </a:r>
            <a:r>
              <a:rPr lang="en-US" sz="4000" dirty="0" smtClean="0"/>
              <a:t>Poor </a:t>
            </a:r>
            <a:r>
              <a:rPr lang="en-US" sz="4000" dirty="0"/>
              <a:t>documentation</a:t>
            </a:r>
          </a:p>
        </p:txBody>
      </p:sp>
      <p:sp>
        <p:nvSpPr>
          <p:cNvPr id="3" name="Content Placeholder 2"/>
          <p:cNvSpPr>
            <a:spLocks noGrp="1"/>
          </p:cNvSpPr>
          <p:nvPr>
            <p:ph idx="1"/>
          </p:nvPr>
        </p:nvSpPr>
        <p:spPr/>
        <p:txBody>
          <a:bodyPr/>
          <a:lstStyle/>
          <a:p>
            <a:endParaRPr lang="en-US" dirty="0"/>
          </a:p>
          <a:p>
            <a:r>
              <a:rPr lang="en-US" dirty="0"/>
              <a:t>incomplete citations, absent citations, or overstretched citations</a:t>
            </a:r>
          </a:p>
        </p:txBody>
      </p:sp>
      <p:sp>
        <p:nvSpPr>
          <p:cNvPr id="4" name="Slide Number Placeholder 3"/>
          <p:cNvSpPr>
            <a:spLocks noGrp="1"/>
          </p:cNvSpPr>
          <p:nvPr>
            <p:ph type="sldNum" sz="quarter" idx="12"/>
          </p:nvPr>
        </p:nvSpPr>
        <p:spPr/>
        <p:txBody>
          <a:bodyPr/>
          <a:lstStyle/>
          <a:p>
            <a:fld id="{B82CCC60-E8CD-4174-8B1A-7DF615B22EEF}" type="slidenum">
              <a:rPr lang="en-US" smtClean="0"/>
              <a:pPr/>
              <a:t>35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2" y="3829426"/>
            <a:ext cx="9000445" cy="234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216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citation</a:t>
            </a:r>
            <a:endParaRPr lang="en-US" dirty="0"/>
          </a:p>
        </p:txBody>
      </p:sp>
      <p:sp>
        <p:nvSpPr>
          <p:cNvPr id="3" name="Content Placeholder 2"/>
          <p:cNvSpPr>
            <a:spLocks noGrp="1"/>
          </p:cNvSpPr>
          <p:nvPr>
            <p:ph idx="1"/>
          </p:nvPr>
        </p:nvSpPr>
        <p:spPr>
          <a:xfrm>
            <a:off x="448964" y="2054655"/>
            <a:ext cx="8398775" cy="4123035"/>
          </a:xfrm>
        </p:spPr>
        <p:txBody>
          <a:bodyPr/>
          <a:lstStyle/>
          <a:p>
            <a:r>
              <a:rPr lang="en-US" dirty="0"/>
              <a:t>Always cite the actual worked that is consulted. When the published paper cannot be obtained, cite the specific version of the material being used whether it is conference presentation, abstract, or an unpublished manuscript. </a:t>
            </a:r>
            <a:endParaRPr lang="en-US" dirty="0" smtClean="0"/>
          </a:p>
          <a:p>
            <a:r>
              <a:rPr lang="en-US" dirty="0" smtClean="0"/>
              <a:t>Ensure </a:t>
            </a:r>
            <a:r>
              <a:rPr lang="en-US" dirty="0"/>
              <a:t>that the cited work has not </a:t>
            </a:r>
            <a:r>
              <a:rPr lang="en-US" dirty="0" smtClean="0"/>
              <a:t>been subsequently </a:t>
            </a:r>
            <a:r>
              <a:rPr lang="en-US" dirty="0">
                <a:solidFill>
                  <a:srgbClr val="FFFF00"/>
                </a:solidFill>
              </a:rPr>
              <a:t>corrected or retracted</a:t>
            </a:r>
            <a:r>
              <a:rPr lang="en-US" dirty="0"/>
              <a:t>. </a:t>
            </a:r>
          </a:p>
        </p:txBody>
      </p:sp>
      <p:sp>
        <p:nvSpPr>
          <p:cNvPr id="4" name="Slide Number Placeholder 3"/>
          <p:cNvSpPr>
            <a:spLocks noGrp="1"/>
          </p:cNvSpPr>
          <p:nvPr>
            <p:ph type="sldNum" sz="quarter" idx="12"/>
          </p:nvPr>
        </p:nvSpPr>
        <p:spPr/>
        <p:txBody>
          <a:bodyPr/>
          <a:lstStyle/>
          <a:p>
            <a:fld id="{B82CCC60-E8CD-4174-8B1A-7DF615B22EEF}" type="slidenum">
              <a:rPr lang="en-US" smtClean="0"/>
              <a:pPr/>
              <a:t>36</a:t>
            </a:fld>
            <a:endParaRPr lang="en-US" dirty="0"/>
          </a:p>
        </p:txBody>
      </p:sp>
    </p:spTree>
    <p:extLst>
      <p:ext uri="{BB962C8B-B14F-4D97-AF65-F5344CB8AC3E}">
        <p14:creationId xmlns:p14="http://schemas.microsoft.com/office/powerpoint/2010/main" val="2466825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Inappropriate </a:t>
            </a:r>
            <a:r>
              <a:rPr lang="en-US" dirty="0" smtClean="0"/>
              <a:t>assistance</a:t>
            </a:r>
            <a:endParaRPr lang="en-US" dirty="0"/>
          </a:p>
        </p:txBody>
      </p:sp>
      <p:sp>
        <p:nvSpPr>
          <p:cNvPr id="3" name="Content Placeholder 2"/>
          <p:cNvSpPr>
            <a:spLocks noGrp="1"/>
          </p:cNvSpPr>
          <p:nvPr>
            <p:ph idx="1"/>
          </p:nvPr>
        </p:nvSpPr>
        <p:spPr/>
        <p:txBody>
          <a:bodyPr/>
          <a:lstStyle/>
          <a:p>
            <a:r>
              <a:rPr lang="en-US" dirty="0"/>
              <a:t>Paper </a:t>
            </a:r>
            <a:r>
              <a:rPr lang="en-US" dirty="0" smtClean="0"/>
              <a:t>mill</a:t>
            </a:r>
          </a:p>
          <a:p>
            <a:r>
              <a:rPr lang="en-US" dirty="0" smtClean="0"/>
              <a:t>Authorship </a:t>
            </a:r>
            <a:r>
              <a:rPr lang="en-US" dirty="0" smtClean="0"/>
              <a:t>for sale</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37</a:t>
            </a:fld>
            <a:endParaRPr lang="en-US" dirty="0"/>
          </a:p>
        </p:txBody>
      </p:sp>
      <p:pic>
        <p:nvPicPr>
          <p:cNvPr id="5" name="Picture 4"/>
          <p:cNvPicPr>
            <a:picLocks noChangeAspect="1"/>
          </p:cNvPicPr>
          <p:nvPr/>
        </p:nvPicPr>
        <p:blipFill rotWithShape="1">
          <a:blip r:embed="rId2"/>
          <a:srcRect r="17014"/>
          <a:stretch/>
        </p:blipFill>
        <p:spPr>
          <a:xfrm>
            <a:off x="3655770" y="2568857"/>
            <a:ext cx="5344675" cy="3745993"/>
          </a:xfrm>
          <a:prstGeom prst="rect">
            <a:avLst/>
          </a:prstGeom>
        </p:spPr>
      </p:pic>
    </p:spTree>
    <p:extLst>
      <p:ext uri="{BB962C8B-B14F-4D97-AF65-F5344CB8AC3E}">
        <p14:creationId xmlns:p14="http://schemas.microsoft.com/office/powerpoint/2010/main" val="755239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Inappropriate assistance</a:t>
            </a:r>
            <a:endParaRPr lang="en-US" dirty="0"/>
          </a:p>
        </p:txBody>
      </p:sp>
      <p:sp>
        <p:nvSpPr>
          <p:cNvPr id="3" name="Content Placeholder 2"/>
          <p:cNvSpPr>
            <a:spLocks noGrp="1"/>
          </p:cNvSpPr>
          <p:nvPr>
            <p:ph idx="1"/>
          </p:nvPr>
        </p:nvSpPr>
        <p:spPr>
          <a:xfrm>
            <a:off x="448965" y="2054655"/>
            <a:ext cx="8229600" cy="4428445"/>
          </a:xfrm>
        </p:spPr>
        <p:txBody>
          <a:bodyPr>
            <a:normAutofit/>
          </a:bodyPr>
          <a:lstStyle/>
          <a:p>
            <a:endParaRPr lang="en-US" dirty="0"/>
          </a:p>
          <a:p>
            <a:r>
              <a:rPr lang="en-US" dirty="0" smtClean="0"/>
              <a:t>This </a:t>
            </a:r>
            <a:r>
              <a:rPr lang="en-US" dirty="0"/>
              <a:t>can range from asking a family member or a friend to write a section of the paper for you to paying a person or an organization to produce a complete (original) paper. </a:t>
            </a:r>
            <a:endParaRPr lang="en-US" dirty="0" smtClean="0"/>
          </a:p>
          <a:p>
            <a:r>
              <a:rPr lang="en-US" dirty="0" smtClean="0"/>
              <a:t>Each </a:t>
            </a:r>
            <a:r>
              <a:rPr lang="en-US" dirty="0"/>
              <a:t>paper you write is expected to be a product of your own original thoughts. </a:t>
            </a:r>
            <a:r>
              <a:rPr lang="en-US" dirty="0">
                <a:solidFill>
                  <a:srgbClr val="FFFF00"/>
                </a:solidFill>
              </a:rPr>
              <a:t>Presenting a work produced by somebody else as your own (even with their expressed consent) is plagiarism</a:t>
            </a:r>
            <a:r>
              <a:rPr lang="en-US" dirty="0"/>
              <a:t>. </a:t>
            </a:r>
          </a:p>
        </p:txBody>
      </p:sp>
      <p:sp>
        <p:nvSpPr>
          <p:cNvPr id="4" name="Slide Number Placeholder 3"/>
          <p:cNvSpPr>
            <a:spLocks noGrp="1"/>
          </p:cNvSpPr>
          <p:nvPr>
            <p:ph type="sldNum" sz="quarter" idx="12"/>
          </p:nvPr>
        </p:nvSpPr>
        <p:spPr/>
        <p:txBody>
          <a:bodyPr/>
          <a:lstStyle/>
          <a:p>
            <a:fld id="{B82CCC60-E8CD-4174-8B1A-7DF615B22EEF}" type="slidenum">
              <a:rPr lang="en-US" smtClean="0"/>
              <a:pPr/>
              <a:t>38</a:t>
            </a:fld>
            <a:endParaRPr lang="en-US" dirty="0"/>
          </a:p>
        </p:txBody>
      </p:sp>
    </p:spTree>
    <p:extLst>
      <p:ext uri="{BB962C8B-B14F-4D97-AF65-F5344CB8AC3E}">
        <p14:creationId xmlns:p14="http://schemas.microsoft.com/office/powerpoint/2010/main" val="1103929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Recycling</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Resubmitting </a:t>
            </a:r>
            <a:r>
              <a:rPr lang="en-US" dirty="0"/>
              <a:t>the same piece of writing for a different </a:t>
            </a:r>
            <a:r>
              <a:rPr lang="en-US" dirty="0" smtClean="0"/>
              <a:t>paper is </a:t>
            </a:r>
            <a:r>
              <a:rPr lang="en-US" dirty="0" smtClean="0">
                <a:solidFill>
                  <a:srgbClr val="FF0000"/>
                </a:solidFill>
              </a:rPr>
              <a:t>self plagiarism</a:t>
            </a:r>
            <a:r>
              <a:rPr lang="en-US" dirty="0" smtClean="0"/>
              <a:t> or recycling. </a:t>
            </a:r>
          </a:p>
          <a:p>
            <a:r>
              <a:rPr lang="en-US" dirty="0" smtClean="0"/>
              <a:t>Redundant</a:t>
            </a:r>
          </a:p>
          <a:p>
            <a:r>
              <a:rPr lang="en-US" dirty="0" smtClean="0"/>
              <a:t>Duplicate </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39</a:t>
            </a:fld>
            <a:endParaRPr lang="en-US" dirty="0"/>
          </a:p>
        </p:txBody>
      </p:sp>
    </p:spTree>
    <p:extLst>
      <p:ext uri="{BB962C8B-B14F-4D97-AF65-F5344CB8AC3E}">
        <p14:creationId xmlns:p14="http://schemas.microsoft.com/office/powerpoint/2010/main" val="1529682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296260" y="2054655"/>
            <a:ext cx="8229600" cy="4581150"/>
          </a:xfrm>
        </p:spPr>
        <p:txBody>
          <a:bodyPr>
            <a:normAutofit fontScale="92500" lnSpcReduction="20000"/>
          </a:bodyPr>
          <a:lstStyle/>
          <a:p>
            <a:r>
              <a:rPr lang="en-US" dirty="0" smtClean="0"/>
              <a:t>Data ownership</a:t>
            </a:r>
          </a:p>
          <a:p>
            <a:r>
              <a:rPr lang="en-US" dirty="0" smtClean="0"/>
              <a:t>Authorship</a:t>
            </a:r>
          </a:p>
          <a:p>
            <a:r>
              <a:rPr lang="en-US" dirty="0" smtClean="0"/>
              <a:t>Acknowledgement</a:t>
            </a:r>
          </a:p>
          <a:p>
            <a:r>
              <a:rPr lang="en-US" dirty="0" smtClean="0"/>
              <a:t>Conflict of interest</a:t>
            </a:r>
          </a:p>
          <a:p>
            <a:r>
              <a:rPr lang="en-US" dirty="0" smtClean="0"/>
              <a:t>Publication misconduct</a:t>
            </a:r>
            <a:endParaRPr lang="en-US" dirty="0"/>
          </a:p>
          <a:p>
            <a:pPr lvl="1"/>
            <a:r>
              <a:rPr lang="en-US" dirty="0"/>
              <a:t>Ghost, Guest author</a:t>
            </a:r>
          </a:p>
          <a:p>
            <a:pPr lvl="1"/>
            <a:r>
              <a:rPr lang="en-US" dirty="0" smtClean="0"/>
              <a:t>Plagiarism</a:t>
            </a:r>
            <a:endParaRPr lang="en-US" dirty="0"/>
          </a:p>
          <a:p>
            <a:pPr lvl="1"/>
            <a:r>
              <a:rPr lang="en-US" dirty="0"/>
              <a:t>Duplicate publication</a:t>
            </a:r>
          </a:p>
          <a:p>
            <a:pPr lvl="1"/>
            <a:r>
              <a:rPr lang="en-US" dirty="0"/>
              <a:t>Redundant publication</a:t>
            </a:r>
          </a:p>
          <a:p>
            <a:pPr lvl="1"/>
            <a:r>
              <a:rPr lang="en-US" dirty="0"/>
              <a:t>Falsification</a:t>
            </a:r>
          </a:p>
          <a:p>
            <a:pPr lvl="1"/>
            <a:r>
              <a:rPr lang="en-US" dirty="0"/>
              <a:t>Fabrication</a:t>
            </a:r>
          </a:p>
        </p:txBody>
      </p:sp>
      <p:sp>
        <p:nvSpPr>
          <p:cNvPr id="4" name="Slide Number Placeholder 3"/>
          <p:cNvSpPr>
            <a:spLocks noGrp="1"/>
          </p:cNvSpPr>
          <p:nvPr>
            <p:ph type="sldNum" sz="quarter" idx="12"/>
          </p:nvPr>
        </p:nvSpPr>
        <p:spPr/>
        <p:txBody>
          <a:bodyPr/>
          <a:lstStyle/>
          <a:p>
            <a:fld id="{B82CCC60-E8CD-4174-8B1A-7DF615B22EEF}"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4890314" y="2864675"/>
            <a:ext cx="3796486" cy="2528950"/>
          </a:xfrm>
          <a:prstGeom prst="rect">
            <a:avLst/>
          </a:prstGeom>
        </p:spPr>
      </p:pic>
    </p:spTree>
    <p:extLst>
      <p:ext uri="{BB962C8B-B14F-4D97-AF65-F5344CB8AC3E}">
        <p14:creationId xmlns:p14="http://schemas.microsoft.com/office/powerpoint/2010/main" val="14987003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Redundant publication</a:t>
            </a:r>
            <a:endParaRPr lang="en-US" dirty="0"/>
          </a:p>
        </p:txBody>
      </p:sp>
      <p:sp>
        <p:nvSpPr>
          <p:cNvPr id="3" name="Content Placeholder 2"/>
          <p:cNvSpPr>
            <a:spLocks noGrp="1"/>
          </p:cNvSpPr>
          <p:nvPr>
            <p:ph idx="1"/>
          </p:nvPr>
        </p:nvSpPr>
        <p:spPr/>
        <p:txBody>
          <a:bodyPr/>
          <a:lstStyle/>
          <a:p>
            <a:r>
              <a:rPr lang="en-US" dirty="0"/>
              <a:t>Salami Slicing</a:t>
            </a:r>
          </a:p>
          <a:p>
            <a:r>
              <a:rPr lang="en-US" dirty="0"/>
              <a:t>to publish articles that overlap substantially with articles published elsewhere. </a:t>
            </a:r>
          </a:p>
          <a:p>
            <a:r>
              <a:rPr lang="en-US" dirty="0" smtClean="0"/>
              <a:t>The other papers should be cited.</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40</a:t>
            </a:fld>
            <a:endParaRPr lang="en-US" dirty="0"/>
          </a:p>
        </p:txBody>
      </p:sp>
      <p:pic>
        <p:nvPicPr>
          <p:cNvPr id="5122" name="Picture 2" descr="C:\Users\user1\Desktop\Publication Ethics\ill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115" y="4192525"/>
            <a:ext cx="3267075"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11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Salami slicing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41</a:t>
            </a:fld>
            <a:endParaRPr lang="en-US" dirty="0"/>
          </a:p>
        </p:txBody>
      </p:sp>
      <p:pic>
        <p:nvPicPr>
          <p:cNvPr id="6" name="Picture 5"/>
          <p:cNvPicPr>
            <a:picLocks noChangeAspect="1"/>
          </p:cNvPicPr>
          <p:nvPr/>
        </p:nvPicPr>
        <p:blipFill rotWithShape="1">
          <a:blip r:embed="rId2"/>
          <a:srcRect l="14929" t="12592" r="20942" b="5100"/>
          <a:stretch/>
        </p:blipFill>
        <p:spPr>
          <a:xfrm>
            <a:off x="-161855" y="1845010"/>
            <a:ext cx="5789685" cy="4179975"/>
          </a:xfrm>
          <a:prstGeom prst="rect">
            <a:avLst/>
          </a:prstGeom>
        </p:spPr>
      </p:pic>
      <p:pic>
        <p:nvPicPr>
          <p:cNvPr id="5" name="Picture 4"/>
          <p:cNvPicPr>
            <a:picLocks noChangeAspect="1"/>
          </p:cNvPicPr>
          <p:nvPr/>
        </p:nvPicPr>
        <p:blipFill rotWithShape="1">
          <a:blip r:embed="rId3"/>
          <a:srcRect l="3260"/>
          <a:stretch/>
        </p:blipFill>
        <p:spPr>
          <a:xfrm>
            <a:off x="5182820" y="-53775"/>
            <a:ext cx="4532214" cy="7755951"/>
          </a:xfrm>
          <a:prstGeom prst="rect">
            <a:avLst/>
          </a:prstGeom>
        </p:spPr>
      </p:pic>
    </p:spTree>
    <p:extLst>
      <p:ext uri="{BB962C8B-B14F-4D97-AF65-F5344CB8AC3E}">
        <p14:creationId xmlns:p14="http://schemas.microsoft.com/office/powerpoint/2010/main" val="959581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Duplicate </a:t>
            </a:r>
            <a:r>
              <a:rPr lang="en-US" dirty="0" smtClean="0"/>
              <a:t>publication</a:t>
            </a:r>
            <a:endParaRPr lang="en-US" dirty="0"/>
          </a:p>
        </p:txBody>
      </p:sp>
      <p:sp>
        <p:nvSpPr>
          <p:cNvPr id="3" name="Content Placeholder 2"/>
          <p:cNvSpPr>
            <a:spLocks noGrp="1"/>
          </p:cNvSpPr>
          <p:nvPr>
            <p:ph idx="1"/>
          </p:nvPr>
        </p:nvSpPr>
        <p:spPr/>
        <p:txBody>
          <a:bodyPr/>
          <a:lstStyle/>
          <a:p>
            <a:r>
              <a:rPr lang="en-US" dirty="0"/>
              <a:t>Duplicate publication is the publication of the same article or substantially similar articles in more than one journal. </a:t>
            </a:r>
          </a:p>
        </p:txBody>
      </p:sp>
      <p:sp>
        <p:nvSpPr>
          <p:cNvPr id="4" name="Slide Number Placeholder 3"/>
          <p:cNvSpPr>
            <a:spLocks noGrp="1"/>
          </p:cNvSpPr>
          <p:nvPr>
            <p:ph type="sldNum" sz="quarter" idx="12"/>
          </p:nvPr>
        </p:nvSpPr>
        <p:spPr/>
        <p:txBody>
          <a:bodyPr/>
          <a:lstStyle/>
          <a:p>
            <a:fld id="{B82CCC60-E8CD-4174-8B1A-7DF615B22EEF}" type="slidenum">
              <a:rPr lang="en-US" smtClean="0"/>
              <a:pPr/>
              <a:t>42</a:t>
            </a:fld>
            <a:endParaRPr lang="en-US" dirty="0"/>
          </a:p>
        </p:txBody>
      </p:sp>
      <p:pic>
        <p:nvPicPr>
          <p:cNvPr id="6146" name="Picture 2" descr="http://www.labtimes.org/editorial/img/e_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004" y="3887116"/>
            <a:ext cx="3539900" cy="254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94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Acceptable secondary </a:t>
            </a:r>
            <a:r>
              <a:rPr lang="en-US" dirty="0" smtClean="0"/>
              <a:t>publication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Paper </a:t>
            </a:r>
            <a:r>
              <a:rPr lang="en-US" dirty="0"/>
              <a:t>that has been presented at a scientific meeting but was not published in </a:t>
            </a:r>
            <a:r>
              <a:rPr lang="en-US" dirty="0" smtClean="0"/>
              <a:t>full</a:t>
            </a:r>
          </a:p>
          <a:p>
            <a:endParaRPr lang="en-US" dirty="0"/>
          </a:p>
          <a:p>
            <a:r>
              <a:rPr lang="en-US" dirty="0"/>
              <a:t>guidelines produced by governmental agencies and professional organizations, may need to reach the widest possible audience.</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43</a:t>
            </a:fld>
            <a:endParaRPr lang="en-US" dirty="0"/>
          </a:p>
        </p:txBody>
      </p:sp>
    </p:spTree>
    <p:extLst>
      <p:ext uri="{BB962C8B-B14F-4D97-AF65-F5344CB8AC3E}">
        <p14:creationId xmlns:p14="http://schemas.microsoft.com/office/powerpoint/2010/main" val="4293366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Duplicate </a:t>
            </a:r>
            <a:r>
              <a:rPr lang="en-US" dirty="0" smtClean="0"/>
              <a:t>Submission in </a:t>
            </a:r>
            <a:r>
              <a:rPr lang="en-US" dirty="0"/>
              <a:t>different </a:t>
            </a:r>
            <a:r>
              <a:rPr lang="en-US" dirty="0" smtClean="0"/>
              <a:t>languages</a:t>
            </a:r>
            <a:endParaRPr lang="en-US" dirty="0"/>
          </a:p>
        </p:txBody>
      </p:sp>
      <p:sp>
        <p:nvSpPr>
          <p:cNvPr id="3" name="Content Placeholder 2"/>
          <p:cNvSpPr>
            <a:spLocks noGrp="1"/>
          </p:cNvSpPr>
          <p:nvPr>
            <p:ph idx="1"/>
          </p:nvPr>
        </p:nvSpPr>
        <p:spPr/>
        <p:txBody>
          <a:bodyPr>
            <a:normAutofit/>
          </a:bodyPr>
          <a:lstStyle/>
          <a:p>
            <a:r>
              <a:rPr lang="en-US" dirty="0"/>
              <a:t>The authors have received approval from the </a:t>
            </a:r>
            <a:r>
              <a:rPr lang="en-US" dirty="0" smtClean="0"/>
              <a:t>editors of </a:t>
            </a:r>
            <a:r>
              <a:rPr lang="en-US" dirty="0"/>
              <a:t>both journals (the editor concerned with </a:t>
            </a:r>
            <a:r>
              <a:rPr lang="en-US" dirty="0" smtClean="0"/>
              <a:t>secondary publication </a:t>
            </a:r>
            <a:r>
              <a:rPr lang="en-US" dirty="0"/>
              <a:t>must have access to the </a:t>
            </a:r>
            <a:r>
              <a:rPr lang="en-US" dirty="0" smtClean="0"/>
              <a:t>primary version</a:t>
            </a:r>
            <a:r>
              <a:rPr lang="en-US" dirty="0"/>
              <a:t>). </a:t>
            </a:r>
            <a:endParaRPr lang="en-US" dirty="0" smtClean="0"/>
          </a:p>
          <a:p>
            <a:r>
              <a:rPr lang="en-US" dirty="0"/>
              <a:t>The title of the secondary publication should </a:t>
            </a:r>
            <a:r>
              <a:rPr lang="en-US" dirty="0" smtClean="0"/>
              <a:t>indicate that </a:t>
            </a:r>
            <a:r>
              <a:rPr lang="en-US" dirty="0"/>
              <a:t>it is a secondary publication </a:t>
            </a:r>
            <a:r>
              <a:rPr lang="en-US" dirty="0" smtClean="0"/>
              <a:t>(or </a:t>
            </a:r>
            <a:r>
              <a:rPr lang="en-US" dirty="0"/>
              <a:t>translation) of a </a:t>
            </a:r>
            <a:r>
              <a:rPr lang="en-US" dirty="0" smtClean="0"/>
              <a:t>primary publication</a:t>
            </a:r>
            <a:r>
              <a:rPr lang="en-US" dirty="0"/>
              <a:t>.</a:t>
            </a:r>
          </a:p>
        </p:txBody>
      </p:sp>
      <p:sp>
        <p:nvSpPr>
          <p:cNvPr id="4" name="Slide Number Placeholder 3"/>
          <p:cNvSpPr>
            <a:spLocks noGrp="1"/>
          </p:cNvSpPr>
          <p:nvPr>
            <p:ph type="sldNum" sz="quarter" idx="12"/>
          </p:nvPr>
        </p:nvSpPr>
        <p:spPr/>
        <p:txBody>
          <a:bodyPr/>
          <a:lstStyle/>
          <a:p>
            <a:fld id="{B82CCC60-E8CD-4174-8B1A-7DF615B22EEF}" type="slidenum">
              <a:rPr lang="en-US" smtClean="0"/>
              <a:pPr/>
              <a:t>44</a:t>
            </a:fld>
            <a:endParaRPr lang="en-US" dirty="0"/>
          </a:p>
        </p:txBody>
      </p:sp>
    </p:spTree>
    <p:extLst>
      <p:ext uri="{BB962C8B-B14F-4D97-AF65-F5344CB8AC3E}">
        <p14:creationId xmlns:p14="http://schemas.microsoft.com/office/powerpoint/2010/main" val="291024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833015"/>
            <a:ext cx="8551480" cy="1068935"/>
          </a:xfrm>
        </p:spPr>
        <p:txBody>
          <a:bodyPr>
            <a:normAutofit/>
          </a:bodyPr>
          <a:lstStyle/>
          <a:p>
            <a:r>
              <a:rPr lang="en-US" dirty="0" smtClean="0"/>
              <a:t>Sample </a:t>
            </a:r>
            <a:endParaRPr lang="en-US" dirty="0"/>
          </a:p>
        </p:txBody>
      </p:sp>
      <p:sp>
        <p:nvSpPr>
          <p:cNvPr id="3" name="Content Placeholder 2"/>
          <p:cNvSpPr>
            <a:spLocks noGrp="1"/>
          </p:cNvSpPr>
          <p:nvPr>
            <p:ph idx="1"/>
          </p:nvPr>
        </p:nvSpPr>
        <p:spPr>
          <a:xfrm>
            <a:off x="424901" y="2054655"/>
            <a:ext cx="7177135" cy="4581150"/>
          </a:xfrm>
        </p:spPr>
        <p:txBody>
          <a:bodyPr>
            <a:normAutofit fontScale="55000" lnSpcReduction="20000"/>
          </a:bodyPr>
          <a:lstStyle/>
          <a:p>
            <a:pPr marL="0" indent="0">
              <a:buNone/>
            </a:pPr>
            <a:r>
              <a:rPr lang="en-US" sz="4000" dirty="0"/>
              <a:t>This paper was published in 13 journals in </a:t>
            </a:r>
            <a:r>
              <a:rPr lang="en-US" sz="4000" dirty="0" smtClean="0"/>
              <a:t>less than </a:t>
            </a:r>
            <a:r>
              <a:rPr lang="en-US" sz="4000" dirty="0"/>
              <a:t>1.5 years</a:t>
            </a:r>
            <a:r>
              <a:rPr lang="en-US" sz="4000" dirty="0" smtClean="0"/>
              <a:t>.</a:t>
            </a:r>
          </a:p>
          <a:p>
            <a:pPr marL="0" indent="0">
              <a:buNone/>
            </a:pPr>
            <a:endParaRPr lang="en-US" sz="4000" dirty="0"/>
          </a:p>
          <a:p>
            <a:pPr marL="514350" indent="-514350">
              <a:buFont typeface="+mj-lt"/>
              <a:buAutoNum type="arabicPeriod"/>
            </a:pPr>
            <a:r>
              <a:rPr lang="en-US" i="1" dirty="0" smtClean="0"/>
              <a:t>Annals </a:t>
            </a:r>
            <a:r>
              <a:rPr lang="en-US" i="1" dirty="0"/>
              <a:t>of Internal Medicine</a:t>
            </a:r>
            <a:r>
              <a:rPr lang="en-US" dirty="0"/>
              <a:t> </a:t>
            </a:r>
            <a:endParaRPr lang="en-US" dirty="0" smtClean="0"/>
          </a:p>
          <a:p>
            <a:pPr marL="514350" indent="-514350">
              <a:buFont typeface="+mj-lt"/>
              <a:buAutoNum type="arabicPeriod"/>
            </a:pPr>
            <a:r>
              <a:rPr lang="en-US" i="1" dirty="0" smtClean="0"/>
              <a:t>The Lancet</a:t>
            </a:r>
            <a:endParaRPr lang="en-US" dirty="0"/>
          </a:p>
          <a:p>
            <a:pPr marL="514350" indent="-514350">
              <a:buFont typeface="+mj-lt"/>
              <a:buAutoNum type="arabicPeriod"/>
            </a:pPr>
            <a:r>
              <a:rPr lang="en-US" i="1" dirty="0" smtClean="0"/>
              <a:t>Clinical </a:t>
            </a:r>
            <a:r>
              <a:rPr lang="en-US" i="1" dirty="0"/>
              <a:t>Medicine</a:t>
            </a:r>
            <a:r>
              <a:rPr lang="en-US" dirty="0"/>
              <a:t> (formerly </a:t>
            </a:r>
            <a:r>
              <a:rPr lang="en-US" i="1" dirty="0"/>
              <a:t>Journal of the Royal College of Physicians</a:t>
            </a:r>
            <a:r>
              <a:rPr lang="en-US" dirty="0"/>
              <a:t>), </a:t>
            </a:r>
            <a:endParaRPr lang="en-US" dirty="0" smtClean="0"/>
          </a:p>
          <a:p>
            <a:pPr marL="514350" indent="-514350">
              <a:buFont typeface="+mj-lt"/>
              <a:buAutoNum type="arabicPeriod"/>
            </a:pPr>
            <a:r>
              <a:rPr lang="en-US" i="1" dirty="0" smtClean="0"/>
              <a:t>European </a:t>
            </a:r>
            <a:r>
              <a:rPr lang="en-US" i="1" dirty="0"/>
              <a:t>Journal of Internal Medicine</a:t>
            </a:r>
            <a:r>
              <a:rPr lang="en-US" dirty="0"/>
              <a:t>, </a:t>
            </a:r>
            <a:endParaRPr lang="en-US" dirty="0" smtClean="0"/>
          </a:p>
          <a:p>
            <a:pPr marL="514350" indent="-514350">
              <a:buFont typeface="+mj-lt"/>
              <a:buAutoNum type="arabicPeriod"/>
            </a:pPr>
            <a:r>
              <a:rPr lang="en-US" i="1" dirty="0" smtClean="0"/>
              <a:t>American </a:t>
            </a:r>
            <a:r>
              <a:rPr lang="en-US" i="1" dirty="0"/>
              <a:t>Journal of Obstetrics and Gynecology</a:t>
            </a:r>
            <a:r>
              <a:rPr lang="en-US" dirty="0"/>
              <a:t>, </a:t>
            </a:r>
            <a:endParaRPr lang="en-US" dirty="0" smtClean="0"/>
          </a:p>
          <a:p>
            <a:pPr marL="514350" indent="-514350">
              <a:buFont typeface="+mj-lt"/>
              <a:buAutoNum type="arabicPeriod"/>
            </a:pPr>
            <a:r>
              <a:rPr lang="en-US" i="1" dirty="0" smtClean="0"/>
              <a:t>The </a:t>
            </a:r>
            <a:r>
              <a:rPr lang="en-US" i="1" dirty="0"/>
              <a:t>American Journal of Surgery</a:t>
            </a:r>
            <a:r>
              <a:rPr lang="en-US" dirty="0" smtClean="0"/>
              <a:t>,</a:t>
            </a:r>
          </a:p>
          <a:p>
            <a:pPr marL="514350" indent="-514350">
              <a:buFont typeface="+mj-lt"/>
              <a:buAutoNum type="arabicPeriod"/>
            </a:pPr>
            <a:r>
              <a:rPr lang="en-US" i="1" dirty="0" smtClean="0"/>
              <a:t>Journal </a:t>
            </a:r>
            <a:r>
              <a:rPr lang="en-US" i="1" dirty="0"/>
              <a:t>of the American College of Dentists, </a:t>
            </a:r>
            <a:endParaRPr lang="en-US" i="1" dirty="0" smtClean="0"/>
          </a:p>
          <a:p>
            <a:pPr marL="514350" indent="-514350">
              <a:buFont typeface="+mj-lt"/>
              <a:buAutoNum type="arabicPeriod"/>
            </a:pPr>
            <a:r>
              <a:rPr lang="en-US" i="1" dirty="0" smtClean="0"/>
              <a:t>Annals </a:t>
            </a:r>
            <a:r>
              <a:rPr lang="en-US" i="1" dirty="0"/>
              <a:t>of the Royal College of Physicians and Surgeons of Canada, </a:t>
            </a:r>
            <a:endParaRPr lang="en-US" i="1" dirty="0" smtClean="0"/>
          </a:p>
          <a:p>
            <a:pPr marL="514350" indent="-514350">
              <a:buFont typeface="+mj-lt"/>
              <a:buAutoNum type="arabicPeriod"/>
            </a:pPr>
            <a:r>
              <a:rPr lang="en-US" i="1" dirty="0" smtClean="0"/>
              <a:t>Canadian </a:t>
            </a:r>
            <a:r>
              <a:rPr lang="en-US" i="1" dirty="0"/>
              <a:t>Medical Association Journal, </a:t>
            </a:r>
            <a:endParaRPr lang="en-US" i="1" dirty="0" smtClean="0"/>
          </a:p>
          <a:p>
            <a:pPr marL="514350" indent="-514350">
              <a:buFont typeface="+mj-lt"/>
              <a:buAutoNum type="arabicPeriod"/>
            </a:pPr>
            <a:r>
              <a:rPr lang="en-US" i="1" dirty="0" smtClean="0"/>
              <a:t>The </a:t>
            </a:r>
            <a:r>
              <a:rPr lang="en-US" i="1" dirty="0"/>
              <a:t>Medical Journal of Australia</a:t>
            </a:r>
            <a:r>
              <a:rPr lang="en-US" dirty="0"/>
              <a:t>, </a:t>
            </a:r>
            <a:endParaRPr lang="en-US" dirty="0" smtClean="0"/>
          </a:p>
          <a:p>
            <a:pPr marL="514350" indent="-514350">
              <a:buFont typeface="+mj-lt"/>
              <a:buAutoNum type="arabicPeriod"/>
            </a:pPr>
            <a:r>
              <a:rPr lang="en-US" i="1" dirty="0" err="1" smtClean="0"/>
              <a:t>Bollettino</a:t>
            </a:r>
            <a:r>
              <a:rPr lang="en-US" i="1" dirty="0" smtClean="0"/>
              <a:t> </a:t>
            </a:r>
            <a:r>
              <a:rPr lang="en-US" i="1" dirty="0" err="1"/>
              <a:t>Ordine</a:t>
            </a:r>
            <a:r>
              <a:rPr lang="en-US" i="1" dirty="0"/>
              <a:t> </a:t>
            </a:r>
            <a:r>
              <a:rPr lang="en-US" i="1" dirty="0" err="1"/>
              <a:t>Provinciale</a:t>
            </a:r>
            <a:r>
              <a:rPr lang="en-US" i="1" dirty="0"/>
              <a:t> Medici </a:t>
            </a:r>
            <a:r>
              <a:rPr lang="en-US" i="1" dirty="0" err="1"/>
              <a:t>Chirurghi</a:t>
            </a:r>
            <a:r>
              <a:rPr lang="en-US" i="1" dirty="0"/>
              <a:t> e </a:t>
            </a:r>
            <a:r>
              <a:rPr lang="en-US" i="1" dirty="0" err="1"/>
              <a:t>Odontoiatri</a:t>
            </a:r>
            <a:r>
              <a:rPr lang="en-US" i="1" dirty="0"/>
              <a:t>-Milano, </a:t>
            </a:r>
            <a:endParaRPr lang="en-US" i="1" dirty="0" smtClean="0"/>
          </a:p>
          <a:p>
            <a:pPr marL="514350" indent="-514350">
              <a:buFont typeface="+mj-lt"/>
              <a:buAutoNum type="arabicPeriod"/>
            </a:pPr>
            <a:r>
              <a:rPr lang="en-US" i="1" dirty="0" smtClean="0"/>
              <a:t>La </a:t>
            </a:r>
            <a:r>
              <a:rPr lang="en-US" i="1" dirty="0"/>
              <a:t>Revue de </a:t>
            </a:r>
            <a:r>
              <a:rPr lang="en-US" i="1" dirty="0" err="1"/>
              <a:t>Médecine</a:t>
            </a:r>
            <a:r>
              <a:rPr lang="en-US" i="1" dirty="0"/>
              <a:t> </a:t>
            </a:r>
            <a:r>
              <a:rPr lang="en-US" i="1" dirty="0" smtClean="0"/>
              <a:t>Interne</a:t>
            </a:r>
            <a:endParaRPr lang="en-US" dirty="0"/>
          </a:p>
          <a:p>
            <a:pPr marL="514350" indent="-514350">
              <a:buFont typeface="+mj-lt"/>
              <a:buAutoNum type="arabicPeriod"/>
            </a:pPr>
            <a:r>
              <a:rPr lang="en-US" i="1" dirty="0" smtClean="0"/>
              <a:t>La </a:t>
            </a:r>
            <a:r>
              <a:rPr lang="en-US" i="1" dirty="0" err="1"/>
              <a:t>Radiologia</a:t>
            </a:r>
            <a:r>
              <a:rPr lang="en-US" i="1" dirty="0"/>
              <a:t> </a:t>
            </a:r>
            <a:r>
              <a:rPr lang="en-US" i="1" dirty="0" err="1" smtClean="0"/>
              <a:t>Medica</a:t>
            </a:r>
            <a:r>
              <a:rPr lang="en-US" dirty="0"/>
              <a:t> </a:t>
            </a:r>
            <a:endParaRPr lang="en-US" dirty="0" smtClean="0"/>
          </a:p>
        </p:txBody>
      </p:sp>
      <p:sp>
        <p:nvSpPr>
          <p:cNvPr id="4" name="Slide Number Placeholder 3"/>
          <p:cNvSpPr>
            <a:spLocks noGrp="1"/>
          </p:cNvSpPr>
          <p:nvPr>
            <p:ph type="sldNum" sz="quarter" idx="12"/>
          </p:nvPr>
        </p:nvSpPr>
        <p:spPr/>
        <p:txBody>
          <a:bodyPr/>
          <a:lstStyle/>
          <a:p>
            <a:fld id="{B82CCC60-E8CD-4174-8B1A-7DF615B22EEF}" type="slidenum">
              <a:rPr lang="en-US" smtClean="0"/>
              <a:pPr/>
              <a:t>45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4229" y="2665475"/>
            <a:ext cx="2730730" cy="360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84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Falsification of </a:t>
            </a:r>
            <a:r>
              <a:rPr lang="en-US" dirty="0" smtClean="0"/>
              <a:t>data</a:t>
            </a:r>
            <a:endParaRPr lang="en-US" dirty="0"/>
          </a:p>
        </p:txBody>
      </p:sp>
      <p:sp>
        <p:nvSpPr>
          <p:cNvPr id="3" name="Content Placeholder 2"/>
          <p:cNvSpPr>
            <a:spLocks noGrp="1"/>
          </p:cNvSpPr>
          <p:nvPr>
            <p:ph idx="1"/>
          </p:nvPr>
        </p:nvSpPr>
        <p:spPr/>
        <p:txBody>
          <a:bodyPr/>
          <a:lstStyle/>
          <a:p>
            <a:r>
              <a:rPr lang="en-US" dirty="0" smtClean="0"/>
              <a:t>ranges </a:t>
            </a:r>
            <a:r>
              <a:rPr lang="en-US" dirty="0"/>
              <a:t>from fabrication to deceptive selective reporting of findings and omission of conflicting data, or willful suppression and/or distortion of data.</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46</a:t>
            </a:fld>
            <a:endParaRPr lang="en-US" dirty="0"/>
          </a:p>
        </p:txBody>
      </p:sp>
      <p:pic>
        <p:nvPicPr>
          <p:cNvPr id="7170" name="Picture 2" descr="http://image.slidesharecdn.com/05-ethicsinresearch-141202151547-conversion-gate02/95/05-ethics-in-research-3-638.jpg?cb=1417533414"/>
          <p:cNvPicPr>
            <a:picLocks noChangeAspect="1" noChangeArrowheads="1"/>
          </p:cNvPicPr>
          <p:nvPr/>
        </p:nvPicPr>
        <p:blipFill rotWithShape="1">
          <a:blip r:embed="rId2">
            <a:extLst>
              <a:ext uri="{28A0092B-C50C-407E-A947-70E740481C1C}">
                <a14:useLocalDpi xmlns:a14="http://schemas.microsoft.com/office/drawing/2010/main" val="0"/>
              </a:ext>
            </a:extLst>
          </a:blip>
          <a:srcRect l="17467" t="50000" r="15019" b="5168"/>
          <a:stretch/>
        </p:blipFill>
        <p:spPr bwMode="auto">
          <a:xfrm>
            <a:off x="5181052" y="4345230"/>
            <a:ext cx="3791670" cy="189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90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164" y="955201"/>
            <a:ext cx="7875037" cy="868839"/>
          </a:xfrm>
        </p:spPr>
        <p:txBody>
          <a:bodyPr/>
          <a:lstStyle/>
          <a:p>
            <a:r>
              <a:rPr lang="en-US" dirty="0" smtClean="0"/>
              <a:t>P-Hacking</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47</a:t>
            </a:fld>
            <a:endParaRPr lang="en-US" dirty="0"/>
          </a:p>
        </p:txBody>
      </p:sp>
      <p:sp>
        <p:nvSpPr>
          <p:cNvPr id="5" name="AutoShape 2" descr="https://analisereal.files.wordpress.com/2015/06/captura-de-tela-2015-06-17-c3a0s-09-12-24.png"/>
          <p:cNvSpPr>
            <a:spLocks noGrp="1" noChangeAspect="1" noChangeArrowheads="1"/>
          </p:cNvSpPr>
          <p:nvPr>
            <p:ph idx="1"/>
          </p:nvPr>
        </p:nvSpPr>
        <p:spPr bwMode="auto">
          <a:xfrm>
            <a:off x="601662" y="1500188"/>
            <a:ext cx="7635257" cy="50387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p:cNvPicPr>
            <a:picLocks noChangeAspect="1"/>
          </p:cNvPicPr>
          <p:nvPr/>
        </p:nvPicPr>
        <p:blipFill rotWithShape="1">
          <a:blip r:embed="rId2">
            <a:duotone>
              <a:prstClr val="black"/>
              <a:schemeClr val="accent6">
                <a:tint val="45000"/>
                <a:satMod val="400000"/>
              </a:schemeClr>
            </a:duotone>
          </a:blip>
          <a:srcRect t="17689" r="6873" b="3353"/>
          <a:stretch/>
        </p:blipFill>
        <p:spPr>
          <a:xfrm>
            <a:off x="601662" y="1738197"/>
            <a:ext cx="7672043" cy="4886560"/>
          </a:xfrm>
          <a:prstGeom prst="rect">
            <a:avLst/>
          </a:prstGeom>
        </p:spPr>
      </p:pic>
    </p:spTree>
    <p:extLst>
      <p:ext uri="{BB962C8B-B14F-4D97-AF65-F5344CB8AC3E}">
        <p14:creationId xmlns:p14="http://schemas.microsoft.com/office/powerpoint/2010/main" val="25527077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5200" y="5410200"/>
            <a:ext cx="1549687" cy="1200329"/>
          </a:xfrm>
          <a:prstGeom prst="rect">
            <a:avLst/>
          </a:prstGeom>
        </p:spPr>
        <p:txBody>
          <a:bodyPr wrap="square">
            <a:spAutoFit/>
          </a:bodyPr>
          <a:lstStyle/>
          <a:p>
            <a:r>
              <a:rPr lang="en-US" dirty="0" smtClean="0">
                <a:solidFill>
                  <a:srgbClr val="FFFF99"/>
                </a:solidFill>
              </a:rPr>
              <a:t>M. Rossner and K. Yamada, JCB, 2004</a:t>
            </a:r>
            <a:endParaRPr lang="en-US" dirty="0">
              <a:solidFill>
                <a:srgbClr val="FFFF99"/>
              </a:solidFill>
            </a:endParaRPr>
          </a:p>
        </p:txBody>
      </p:sp>
      <p:pic>
        <p:nvPicPr>
          <p:cNvPr id="5" name="Picture 4" descr="200406019f1.jpg"/>
          <p:cNvPicPr>
            <a:picLocks noChangeAspect="1"/>
          </p:cNvPicPr>
          <p:nvPr/>
        </p:nvPicPr>
        <p:blipFill>
          <a:blip r:embed="rId2" cstate="screen"/>
          <a:stretch>
            <a:fillRect/>
          </a:stretch>
        </p:blipFill>
        <p:spPr>
          <a:xfrm>
            <a:off x="143555" y="751186"/>
            <a:ext cx="6400800" cy="5859343"/>
          </a:xfrm>
          <a:prstGeom prst="rect">
            <a:avLst/>
          </a:prstGeom>
        </p:spPr>
      </p:pic>
      <p:sp>
        <p:nvSpPr>
          <p:cNvPr id="6" name="TextBox 5"/>
          <p:cNvSpPr txBox="1"/>
          <p:nvPr/>
        </p:nvSpPr>
        <p:spPr>
          <a:xfrm>
            <a:off x="6639465" y="1901950"/>
            <a:ext cx="2504535" cy="1200329"/>
          </a:xfrm>
          <a:prstGeom prst="rect">
            <a:avLst/>
          </a:prstGeom>
          <a:noFill/>
        </p:spPr>
        <p:txBody>
          <a:bodyPr wrap="square" rtlCol="0">
            <a:spAutoFit/>
          </a:bodyPr>
          <a:lstStyle/>
          <a:p>
            <a:pPr algn="ctr"/>
            <a:r>
              <a:rPr lang="en-US" sz="2400" b="1" dirty="0" smtClean="0">
                <a:solidFill>
                  <a:srgbClr val="FFFF99"/>
                </a:solidFill>
                <a:effectLst>
                  <a:outerShdw blurRad="38100" dist="38100" dir="2700000" algn="tl">
                    <a:srgbClr val="000000">
                      <a:alpha val="43137"/>
                    </a:srgbClr>
                  </a:outerShdw>
                </a:effectLst>
              </a:rPr>
              <a:t>It‘s so easy to add and subtract with Photoshop</a:t>
            </a:r>
            <a:endParaRPr lang="en-US" sz="24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27672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Bias</a:t>
            </a:r>
            <a:endParaRPr lang="en-US" dirty="0"/>
          </a:p>
        </p:txBody>
      </p:sp>
      <p:sp>
        <p:nvSpPr>
          <p:cNvPr id="3" name="Content Placeholder 2"/>
          <p:cNvSpPr>
            <a:spLocks noGrp="1"/>
          </p:cNvSpPr>
          <p:nvPr>
            <p:ph idx="1"/>
          </p:nvPr>
        </p:nvSpPr>
        <p:spPr>
          <a:xfrm>
            <a:off x="296260" y="1901950"/>
            <a:ext cx="8229600" cy="4123035"/>
          </a:xfrm>
        </p:spPr>
        <p:txBody>
          <a:bodyPr/>
          <a:lstStyle/>
          <a:p>
            <a:r>
              <a:rPr lang="en-US" dirty="0" smtClean="0"/>
              <a:t>Failure </a:t>
            </a:r>
            <a:r>
              <a:rPr lang="en-US" dirty="0"/>
              <a:t>to submit or publish findings because of lack of statistical significance is an important cause of publication bias</a:t>
            </a:r>
            <a:r>
              <a:rPr lang="en-US" dirty="0" smtClean="0"/>
              <a:t>.</a:t>
            </a:r>
          </a:p>
          <a:p>
            <a:r>
              <a:rPr lang="en-US" dirty="0"/>
              <a:t>Editors should </a:t>
            </a:r>
            <a:r>
              <a:rPr lang="en-US" dirty="0" smtClean="0"/>
              <a:t>consider for </a:t>
            </a:r>
            <a:r>
              <a:rPr lang="en-US" dirty="0"/>
              <a:t>publication any carefully done study of an important question, relevant to their readers, whether the results </a:t>
            </a:r>
            <a:r>
              <a:rPr lang="en-US" dirty="0" smtClean="0"/>
              <a:t>are </a:t>
            </a:r>
            <a:r>
              <a:rPr lang="en-US" dirty="0"/>
              <a:t>statistically significant.</a:t>
            </a:r>
          </a:p>
        </p:txBody>
      </p:sp>
      <p:sp>
        <p:nvSpPr>
          <p:cNvPr id="4" name="Slide Number Placeholder 3"/>
          <p:cNvSpPr>
            <a:spLocks noGrp="1"/>
          </p:cNvSpPr>
          <p:nvPr>
            <p:ph type="sldNum" sz="quarter" idx="12"/>
          </p:nvPr>
        </p:nvSpPr>
        <p:spPr/>
        <p:txBody>
          <a:bodyPr/>
          <a:lstStyle/>
          <a:p>
            <a:fld id="{B82CCC60-E8CD-4174-8B1A-7DF615B22EEF}" type="slidenum">
              <a:rPr lang="en-US" smtClean="0"/>
              <a:pPr/>
              <a:t>49</a:t>
            </a:fld>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41" t="9936" r="22466" b="25632"/>
          <a:stretch/>
        </p:blipFill>
        <p:spPr bwMode="auto">
          <a:xfrm>
            <a:off x="5488230" y="4650640"/>
            <a:ext cx="2864096" cy="2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8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ownership</a:t>
            </a:r>
            <a:endParaRPr lang="en-US" dirty="0"/>
          </a:p>
        </p:txBody>
      </p:sp>
      <p:sp>
        <p:nvSpPr>
          <p:cNvPr id="3" name="Content Placeholder 2"/>
          <p:cNvSpPr>
            <a:spLocks noGrp="1"/>
          </p:cNvSpPr>
          <p:nvPr>
            <p:ph idx="1"/>
          </p:nvPr>
        </p:nvSpPr>
        <p:spPr>
          <a:xfrm>
            <a:off x="448965" y="4039820"/>
            <a:ext cx="4581150" cy="2290575"/>
          </a:xfrm>
        </p:spPr>
        <p:txBody>
          <a:bodyPr>
            <a:normAutofit lnSpcReduction="10000"/>
          </a:bodyPr>
          <a:lstStyle/>
          <a:p>
            <a:r>
              <a:rPr lang="en-US" dirty="0" smtClean="0"/>
              <a:t>Sponsor usually owns data and could hold or transfer publication license</a:t>
            </a:r>
          </a:p>
          <a:p>
            <a:r>
              <a:rPr lang="en-US" dirty="0"/>
              <a:t>both the possession of and responsibility</a:t>
            </a:r>
          </a:p>
        </p:txBody>
      </p:sp>
      <p:sp>
        <p:nvSpPr>
          <p:cNvPr id="4" name="Slide Number Placeholder 3"/>
          <p:cNvSpPr>
            <a:spLocks noGrp="1"/>
          </p:cNvSpPr>
          <p:nvPr>
            <p:ph type="sldNum" sz="quarter" idx="12"/>
          </p:nvPr>
        </p:nvSpPr>
        <p:spPr/>
        <p:txBody>
          <a:bodyPr/>
          <a:lstStyle/>
          <a:p>
            <a:fld id="{B82CCC60-E8CD-4174-8B1A-7DF615B22EEF}" type="slidenum">
              <a:rPr lang="en-US" smtClean="0"/>
              <a:pPr/>
              <a:t>5</a:t>
            </a:fld>
            <a:endParaRPr lang="en-US" dirty="0"/>
          </a:p>
        </p:txBody>
      </p:sp>
      <p:pic>
        <p:nvPicPr>
          <p:cNvPr id="5" name="Picture 5" descr="c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3640" y="1957270"/>
            <a:ext cx="3191146" cy="487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448965" y="2103570"/>
            <a:ext cx="4581150" cy="22905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Who owns data?</a:t>
            </a:r>
            <a:endParaRPr lang="en-US" dirty="0"/>
          </a:p>
        </p:txBody>
      </p:sp>
    </p:spTree>
    <p:extLst>
      <p:ext uri="{BB962C8B-B14F-4D97-AF65-F5344CB8AC3E}">
        <p14:creationId xmlns:p14="http://schemas.microsoft.com/office/powerpoint/2010/main" val="55135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5" descr="dr_scott_reuben_md_000"/>
          <p:cNvSpPr>
            <a:spLocks noChangeAspect="1" noChangeArrowheads="1"/>
          </p:cNvSpPr>
          <p:nvPr/>
        </p:nvSpPr>
        <p:spPr bwMode="auto">
          <a:xfrm>
            <a:off x="4419600" y="419283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itchFamily="18" charset="2"/>
              <a:buChar char=""/>
              <a:defRPr sz="3200">
                <a:solidFill>
                  <a:srgbClr val="404040"/>
                </a:solidFill>
                <a:latin typeface="Century Gothic" pitchFamily="34" charset="0"/>
                <a:cs typeface="Tahoma"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cs typeface="Tahoma"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cs typeface="Tahoma"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cs typeface="Tahoma"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cs typeface="Tahoma"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9pPr>
          </a:lstStyle>
          <a:p>
            <a:pPr eaLnBrk="1" hangingPunct="1">
              <a:spcBef>
                <a:spcPct val="0"/>
              </a:spcBef>
              <a:buClrTx/>
              <a:buFontTx/>
              <a:buNone/>
            </a:pPr>
            <a:endParaRPr lang="en-US" altLang="en-US" sz="1800">
              <a:solidFill>
                <a:schemeClr val="bg1"/>
              </a:solidFill>
              <a:latin typeface="Arial" charset="0"/>
              <a:ea typeface="Arial" charset="0"/>
              <a:cs typeface="Lotus" pitchFamily="2" charset="-78"/>
            </a:endParaRPr>
          </a:p>
        </p:txBody>
      </p:sp>
      <p:sp>
        <p:nvSpPr>
          <p:cNvPr id="67587" name="Text Box 9"/>
          <p:cNvSpPr txBox="1">
            <a:spLocks noChangeArrowheads="1"/>
          </p:cNvSpPr>
          <p:nvPr/>
        </p:nvSpPr>
        <p:spPr bwMode="auto">
          <a:xfrm>
            <a:off x="3581400" y="5835893"/>
            <a:ext cx="2057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sz="3200">
                <a:solidFill>
                  <a:srgbClr val="404040"/>
                </a:solidFill>
                <a:latin typeface="Century Gothic" pitchFamily="34" charset="0"/>
                <a:cs typeface="Tahoma"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cs typeface="Tahoma"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cs typeface="Tahoma"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cs typeface="Tahoma"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cs typeface="Tahoma"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9pPr>
          </a:lstStyle>
          <a:p>
            <a:pPr algn="ctr" eaLnBrk="1" hangingPunct="1">
              <a:spcBef>
                <a:spcPct val="50000"/>
              </a:spcBef>
              <a:buClrTx/>
              <a:buFontTx/>
              <a:buNone/>
            </a:pPr>
            <a:r>
              <a:rPr lang="en-US" altLang="en-US" sz="1800" dirty="0">
                <a:solidFill>
                  <a:schemeClr val="bg1"/>
                </a:solidFill>
                <a:latin typeface="Arial" charset="0"/>
                <a:ea typeface="Arial" charset="0"/>
                <a:cs typeface="Lotus" pitchFamily="2" charset="-78"/>
              </a:rPr>
              <a:t>Jon Sudbø-2006</a:t>
            </a:r>
          </a:p>
        </p:txBody>
      </p:sp>
      <p:sp>
        <p:nvSpPr>
          <p:cNvPr id="67588" name="Text Box 10"/>
          <p:cNvSpPr txBox="1">
            <a:spLocks noChangeArrowheads="1"/>
          </p:cNvSpPr>
          <p:nvPr/>
        </p:nvSpPr>
        <p:spPr bwMode="auto">
          <a:xfrm>
            <a:off x="6172200" y="5073893"/>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sz="3200">
                <a:solidFill>
                  <a:srgbClr val="404040"/>
                </a:solidFill>
                <a:latin typeface="Century Gothic" pitchFamily="34" charset="0"/>
                <a:cs typeface="Tahoma"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cs typeface="Tahoma"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cs typeface="Tahoma"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cs typeface="Tahoma"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cs typeface="Tahoma"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9pPr>
          </a:lstStyle>
          <a:p>
            <a:pPr algn="ctr" eaLnBrk="1" hangingPunct="1">
              <a:spcBef>
                <a:spcPct val="50000"/>
              </a:spcBef>
              <a:buClrTx/>
              <a:buFontTx/>
              <a:buNone/>
            </a:pPr>
            <a:r>
              <a:rPr lang="en-US" altLang="en-US" sz="1800" dirty="0">
                <a:solidFill>
                  <a:schemeClr val="bg1"/>
                </a:solidFill>
                <a:latin typeface="Arial" charset="0"/>
                <a:ea typeface="Arial" charset="0"/>
                <a:cs typeface="Lotus" pitchFamily="2" charset="-78"/>
              </a:rPr>
              <a:t>Scott Reuben -2009</a:t>
            </a:r>
          </a:p>
        </p:txBody>
      </p:sp>
      <p:sp>
        <p:nvSpPr>
          <p:cNvPr id="67589" name="Text Box 12"/>
          <p:cNvSpPr txBox="1">
            <a:spLocks noChangeArrowheads="1"/>
          </p:cNvSpPr>
          <p:nvPr/>
        </p:nvSpPr>
        <p:spPr bwMode="auto">
          <a:xfrm>
            <a:off x="381000" y="6455018"/>
            <a:ext cx="2590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sz="3200">
                <a:solidFill>
                  <a:srgbClr val="404040"/>
                </a:solidFill>
                <a:latin typeface="Century Gothic" pitchFamily="34" charset="0"/>
                <a:cs typeface="Tahoma"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cs typeface="Tahoma"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cs typeface="Tahoma"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cs typeface="Tahoma"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cs typeface="Tahoma"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cs typeface="Tahoma" pitchFamily="34" charset="0"/>
              </a:defRPr>
            </a:lvl9pPr>
          </a:lstStyle>
          <a:p>
            <a:pPr algn="ctr" eaLnBrk="1" hangingPunct="1">
              <a:spcBef>
                <a:spcPct val="50000"/>
              </a:spcBef>
              <a:buClrTx/>
              <a:buFontTx/>
              <a:buNone/>
            </a:pPr>
            <a:r>
              <a:rPr lang="en-US" altLang="en-US" sz="1800" dirty="0">
                <a:solidFill>
                  <a:schemeClr val="bg1"/>
                </a:solidFill>
                <a:latin typeface="Arial" charset="0"/>
                <a:ea typeface="Arial" charset="0"/>
                <a:cs typeface="Lotus" pitchFamily="2" charset="-78"/>
              </a:rPr>
              <a:t>Woo-</a:t>
            </a:r>
            <a:r>
              <a:rPr lang="en-US" altLang="en-US" sz="1800" dirty="0" err="1">
                <a:solidFill>
                  <a:schemeClr val="bg1"/>
                </a:solidFill>
                <a:latin typeface="Arial" charset="0"/>
                <a:ea typeface="Arial" charset="0"/>
                <a:cs typeface="Lotus" pitchFamily="2" charset="-78"/>
              </a:rPr>
              <a:t>suk</a:t>
            </a:r>
            <a:r>
              <a:rPr lang="en-US" altLang="en-US" sz="1800" dirty="0">
                <a:solidFill>
                  <a:schemeClr val="bg1"/>
                </a:solidFill>
                <a:latin typeface="Arial" charset="0"/>
                <a:ea typeface="Arial" charset="0"/>
                <a:cs typeface="Lotus" pitchFamily="2" charset="-78"/>
              </a:rPr>
              <a:t> Hwang-2006</a:t>
            </a:r>
          </a:p>
        </p:txBody>
      </p:sp>
      <p:pic>
        <p:nvPicPr>
          <p:cNvPr id="67590" name="Picture 14" descr="hw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3559418"/>
            <a:ext cx="211296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5" descr="1183727340476_686"/>
          <p:cNvPicPr>
            <a:picLocks noChangeAspect="1" noChangeArrowheads="1"/>
          </p:cNvPicPr>
          <p:nvPr/>
        </p:nvPicPr>
        <p:blipFill>
          <a:blip r:embed="rId4">
            <a:extLst>
              <a:ext uri="{28A0092B-C50C-407E-A947-70E740481C1C}">
                <a14:useLocalDpi xmlns:a14="http://schemas.microsoft.com/office/drawing/2010/main" val="0"/>
              </a:ext>
            </a:extLst>
          </a:blip>
          <a:srcRect l="15790" r="29652"/>
          <a:stretch>
            <a:fillRect/>
          </a:stretch>
        </p:blipFill>
        <p:spPr bwMode="auto">
          <a:xfrm>
            <a:off x="3581400" y="3245093"/>
            <a:ext cx="20494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11" descr="C:\Users\Fariba\Desktop\dr_scott_reuben_md_000.jpg"/>
          <p:cNvPicPr>
            <a:picLocks noChangeAspect="1" noChangeArrowheads="1"/>
          </p:cNvPicPr>
          <p:nvPr/>
        </p:nvPicPr>
        <p:blipFill>
          <a:blip r:embed="rId5">
            <a:extLst>
              <a:ext uri="{28A0092B-C50C-407E-A947-70E740481C1C}">
                <a14:useLocalDpi xmlns:a14="http://schemas.microsoft.com/office/drawing/2010/main" val="0"/>
              </a:ext>
            </a:extLst>
          </a:blip>
          <a:srcRect l="9091" t="2956" r="9091" b="8366"/>
          <a:stretch>
            <a:fillRect/>
          </a:stretch>
        </p:blipFill>
        <p:spPr bwMode="auto">
          <a:xfrm>
            <a:off x="6324600" y="2559293"/>
            <a:ext cx="220980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833015"/>
            <a:ext cx="8229600" cy="1068935"/>
          </a:xfrm>
        </p:spPr>
        <p:txBody>
          <a:bodyPr/>
          <a:lstStyle/>
          <a:p>
            <a:r>
              <a:rPr lang="en-US" dirty="0" smtClean="0"/>
              <a:t>Data Fabrication</a:t>
            </a:r>
            <a:endParaRPr lang="en-US" dirty="0"/>
          </a:p>
        </p:txBody>
      </p:sp>
    </p:spTree>
    <p:extLst>
      <p:ext uri="{BB962C8B-B14F-4D97-AF65-F5344CB8AC3E}">
        <p14:creationId xmlns:p14="http://schemas.microsoft.com/office/powerpoint/2010/main" val="28221616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rcRect/>
          <a:stretch>
            <a:fillRect/>
          </a:stretch>
        </p:blipFill>
        <p:spPr bwMode="auto">
          <a:xfrm>
            <a:off x="457200" y="228600"/>
            <a:ext cx="8229599" cy="6324600"/>
          </a:xfrm>
          <a:prstGeom prst="rect">
            <a:avLst/>
          </a:prstGeom>
          <a:noFill/>
          <a:ln w="9525">
            <a:noFill/>
            <a:miter lim="800000"/>
            <a:headEnd/>
            <a:tailEnd/>
          </a:ln>
        </p:spPr>
      </p:pic>
    </p:spTree>
    <p:extLst>
      <p:ext uri="{BB962C8B-B14F-4D97-AF65-F5344CB8AC3E}">
        <p14:creationId xmlns:p14="http://schemas.microsoft.com/office/powerpoint/2010/main" val="24787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journals</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913"/>
          <a:stretch/>
        </p:blipFill>
        <p:spPr>
          <a:xfrm>
            <a:off x="143555" y="2533049"/>
            <a:ext cx="8856890" cy="4316035"/>
          </a:xfrm>
        </p:spPr>
      </p:pic>
      <p:sp>
        <p:nvSpPr>
          <p:cNvPr id="4" name="Slide Number Placeholder 3"/>
          <p:cNvSpPr>
            <a:spLocks noGrp="1"/>
          </p:cNvSpPr>
          <p:nvPr>
            <p:ph type="sldNum" sz="quarter" idx="12"/>
          </p:nvPr>
        </p:nvSpPr>
        <p:spPr/>
        <p:txBody>
          <a:bodyPr/>
          <a:lstStyle/>
          <a:p>
            <a:fld id="{B82CCC60-E8CD-4174-8B1A-7DF615B22EEF}" type="slidenum">
              <a:rPr lang="en-US" smtClean="0"/>
              <a:pPr/>
              <a:t>52</a:t>
            </a:fld>
            <a:endParaRPr lang="en-US" dirty="0"/>
          </a:p>
        </p:txBody>
      </p:sp>
      <p:sp>
        <p:nvSpPr>
          <p:cNvPr id="6" name="Rectangle 5"/>
          <p:cNvSpPr/>
          <p:nvPr/>
        </p:nvSpPr>
        <p:spPr>
          <a:xfrm>
            <a:off x="296260" y="2012457"/>
            <a:ext cx="4723344" cy="523220"/>
          </a:xfrm>
          <a:prstGeom prst="rect">
            <a:avLst/>
          </a:prstGeom>
        </p:spPr>
        <p:txBody>
          <a:bodyPr wrap="none">
            <a:spAutoFit/>
          </a:bodyPr>
          <a:lstStyle/>
          <a:p>
            <a:r>
              <a:rPr lang="en-US" sz="2800" dirty="0">
                <a:solidFill>
                  <a:schemeClr val="bg1"/>
                </a:solidFill>
              </a:rPr>
              <a:t>http://</a:t>
            </a:r>
            <a:r>
              <a:rPr lang="en-US" sz="2800" dirty="0" err="1">
                <a:solidFill>
                  <a:schemeClr val="bg1"/>
                </a:solidFill>
              </a:rPr>
              <a:t>blacklist.research.ac.ir</a:t>
            </a:r>
            <a:r>
              <a:rPr lang="en-US" sz="2800" dirty="0">
                <a:solidFill>
                  <a:schemeClr val="bg1"/>
                </a:solidFill>
              </a:rPr>
              <a:t>/#</a:t>
            </a:r>
          </a:p>
        </p:txBody>
      </p:sp>
    </p:spTree>
    <p:extLst>
      <p:ext uri="{BB962C8B-B14F-4D97-AF65-F5344CB8AC3E}">
        <p14:creationId xmlns:p14="http://schemas.microsoft.com/office/powerpoint/2010/main" val="16049159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833015"/>
            <a:ext cx="8229600" cy="1068935"/>
          </a:xfrm>
        </p:spPr>
        <p:txBody>
          <a:bodyPr/>
          <a:lstStyle/>
          <a:p>
            <a:r>
              <a:rPr lang="en-US" dirty="0" smtClean="0"/>
              <a:t>Warning signs</a:t>
            </a:r>
            <a:endParaRPr lang="en-US" dirty="0"/>
          </a:p>
        </p:txBody>
      </p:sp>
      <p:sp>
        <p:nvSpPr>
          <p:cNvPr id="3" name="Content Placeholder 2"/>
          <p:cNvSpPr>
            <a:spLocks noGrp="1"/>
          </p:cNvSpPr>
          <p:nvPr>
            <p:ph idx="1"/>
          </p:nvPr>
        </p:nvSpPr>
        <p:spPr>
          <a:xfrm>
            <a:off x="448965" y="2054655"/>
            <a:ext cx="8229600" cy="4666820"/>
          </a:xfrm>
        </p:spPr>
        <p:txBody>
          <a:bodyPr>
            <a:normAutofit fontScale="92500" lnSpcReduction="20000"/>
          </a:bodyPr>
          <a:lstStyle/>
          <a:p>
            <a:pPr>
              <a:lnSpc>
                <a:spcPct val="120000"/>
              </a:lnSpc>
            </a:pPr>
            <a:r>
              <a:rPr lang="en-US" sz="2300" dirty="0"/>
              <a:t>The journal </a:t>
            </a:r>
            <a:r>
              <a:rPr lang="en-US" sz="2300" dirty="0">
                <a:solidFill>
                  <a:srgbClr val="FFFF00"/>
                </a:solidFill>
              </a:rPr>
              <a:t>has no address </a:t>
            </a:r>
            <a:r>
              <a:rPr lang="en-US" sz="2300" dirty="0"/>
              <a:t>or contact information other than an email address listed.</a:t>
            </a:r>
          </a:p>
          <a:p>
            <a:pPr>
              <a:lnSpc>
                <a:spcPct val="120000"/>
              </a:lnSpc>
            </a:pPr>
            <a:r>
              <a:rPr lang="en-US" sz="2300" dirty="0"/>
              <a:t>There are articles listed but no evidence of an </a:t>
            </a:r>
            <a:r>
              <a:rPr lang="en-US" sz="2300" dirty="0">
                <a:solidFill>
                  <a:srgbClr val="FFFF00"/>
                </a:solidFill>
              </a:rPr>
              <a:t>editorial board </a:t>
            </a:r>
            <a:r>
              <a:rPr lang="en-US" sz="2300" dirty="0"/>
              <a:t>to review those articles.</a:t>
            </a:r>
          </a:p>
          <a:p>
            <a:pPr>
              <a:lnSpc>
                <a:spcPct val="120000"/>
              </a:lnSpc>
            </a:pPr>
            <a:r>
              <a:rPr lang="en-US" sz="2300" dirty="0"/>
              <a:t>The website has an overwhelming number of </a:t>
            </a:r>
            <a:r>
              <a:rPr lang="en-US" sz="2300" dirty="0">
                <a:solidFill>
                  <a:srgbClr val="FFFF00"/>
                </a:solidFill>
              </a:rPr>
              <a:t>images from major publishers</a:t>
            </a:r>
            <a:r>
              <a:rPr lang="en-US" sz="2300" dirty="0"/>
              <a:t> who would have no reason to partner with this journal.</a:t>
            </a:r>
          </a:p>
          <a:p>
            <a:pPr>
              <a:lnSpc>
                <a:spcPct val="120000"/>
              </a:lnSpc>
            </a:pPr>
            <a:r>
              <a:rPr lang="en-US" sz="2300" dirty="0"/>
              <a:t>The editorial board seems to </a:t>
            </a:r>
            <a:r>
              <a:rPr lang="en-US" sz="2300" dirty="0">
                <a:solidFill>
                  <a:srgbClr val="FFFF00"/>
                </a:solidFill>
              </a:rPr>
              <a:t>contain very prominent researchers </a:t>
            </a:r>
            <a:r>
              <a:rPr lang="en-US" sz="2300" dirty="0"/>
              <a:t>who would be too busy to work with an unknown journal.</a:t>
            </a:r>
          </a:p>
          <a:p>
            <a:pPr>
              <a:lnSpc>
                <a:spcPct val="120000"/>
              </a:lnSpc>
            </a:pPr>
            <a:r>
              <a:rPr lang="en-US" sz="2300" dirty="0"/>
              <a:t>There is </a:t>
            </a:r>
            <a:r>
              <a:rPr lang="en-US" sz="2300" dirty="0">
                <a:solidFill>
                  <a:srgbClr val="FFFF00"/>
                </a:solidFill>
              </a:rPr>
              <a:t>no mention of an APF</a:t>
            </a:r>
            <a:r>
              <a:rPr lang="en-US" sz="2300" dirty="0"/>
              <a:t>, which means you’ll likely receive an outrageous bill </a:t>
            </a:r>
            <a:r>
              <a:rPr lang="en-US" sz="2300" i="1" dirty="0"/>
              <a:t>after</a:t>
            </a:r>
            <a:r>
              <a:rPr lang="en-US" sz="2300" dirty="0"/>
              <a:t> your article has been rapidly accepted for publication.</a:t>
            </a:r>
          </a:p>
          <a:p>
            <a:pPr>
              <a:lnSpc>
                <a:spcPct val="120000"/>
              </a:lnSpc>
            </a:pPr>
            <a:r>
              <a:rPr lang="en-US" sz="2300" dirty="0"/>
              <a:t>There is no </a:t>
            </a:r>
            <a:r>
              <a:rPr lang="en-US" sz="2300" dirty="0">
                <a:solidFill>
                  <a:srgbClr val="FFFF00"/>
                </a:solidFill>
              </a:rPr>
              <a:t>mention of a peer review process </a:t>
            </a:r>
            <a:r>
              <a:rPr lang="en-US" sz="2300" dirty="0"/>
              <a:t>or basic submission requirements.</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53</a:t>
            </a:fld>
            <a:endParaRPr lang="en-US" dirty="0"/>
          </a:p>
        </p:txBody>
      </p:sp>
    </p:spTree>
    <p:extLst>
      <p:ext uri="{BB962C8B-B14F-4D97-AF65-F5344CB8AC3E}">
        <p14:creationId xmlns:p14="http://schemas.microsoft.com/office/powerpoint/2010/main" val="23022787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Publication misconduct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54</a:t>
            </a:fld>
            <a:endParaRPr lang="en-US" dirty="0"/>
          </a:p>
        </p:txBody>
      </p:sp>
      <p:pic>
        <p:nvPicPr>
          <p:cNvPr id="5" name="Picture 4"/>
          <p:cNvPicPr>
            <a:picLocks noChangeAspect="1"/>
          </p:cNvPicPr>
          <p:nvPr/>
        </p:nvPicPr>
        <p:blipFill>
          <a:blip r:embed="rId2"/>
          <a:stretch>
            <a:fillRect/>
          </a:stretch>
        </p:blipFill>
        <p:spPr>
          <a:xfrm>
            <a:off x="112404" y="2207360"/>
            <a:ext cx="8888041" cy="4123035"/>
          </a:xfrm>
          <a:prstGeom prst="rect">
            <a:avLst/>
          </a:prstGeom>
        </p:spPr>
      </p:pic>
    </p:spTree>
    <p:extLst>
      <p:ext uri="{BB962C8B-B14F-4D97-AF65-F5344CB8AC3E}">
        <p14:creationId xmlns:p14="http://schemas.microsoft.com/office/powerpoint/2010/main" val="3702123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Publication misconduct </a:t>
            </a:r>
            <a:endParaRPr lang="en-US" dirty="0"/>
          </a:p>
        </p:txBody>
      </p:sp>
      <p:sp>
        <p:nvSpPr>
          <p:cNvPr id="3" name="Content Placeholder 2"/>
          <p:cNvSpPr>
            <a:spLocks noGrp="1"/>
          </p:cNvSpPr>
          <p:nvPr>
            <p:ph idx="1"/>
          </p:nvPr>
        </p:nvSpPr>
        <p:spPr/>
        <p:txBody>
          <a:bodyPr>
            <a:normAutofit lnSpcReduction="10000"/>
          </a:bodyPr>
          <a:lstStyle/>
          <a:p>
            <a:r>
              <a:rPr lang="en-US" dirty="0"/>
              <a:t>788 retracted English-language papers published from 2000 to 2010</a:t>
            </a:r>
          </a:p>
          <a:p>
            <a:r>
              <a:rPr lang="en-US" dirty="0" smtClean="0"/>
              <a:t>9 out of 10 were clinical trial</a:t>
            </a:r>
          </a:p>
          <a:p>
            <a:r>
              <a:rPr lang="en-US" dirty="0" smtClean="0"/>
              <a:t>7 out of 10 were because of fraud.</a:t>
            </a:r>
          </a:p>
          <a:p>
            <a:r>
              <a:rPr lang="en-US" dirty="0" smtClean="0"/>
              <a:t>Retracted </a:t>
            </a:r>
            <a:r>
              <a:rPr lang="en-US" dirty="0"/>
              <a:t>papers were cited </a:t>
            </a:r>
            <a:r>
              <a:rPr lang="en-US" dirty="0" smtClean="0"/>
              <a:t>30.6 times </a:t>
            </a:r>
            <a:r>
              <a:rPr lang="en-US" dirty="0"/>
              <a:t>per retracted </a:t>
            </a:r>
            <a:r>
              <a:rPr lang="en-US" dirty="0" smtClean="0"/>
              <a:t>paper.  </a:t>
            </a:r>
            <a:r>
              <a:rPr lang="en-US" dirty="0" smtClean="0">
                <a:solidFill>
                  <a:schemeClr val="accent6"/>
                </a:solidFill>
              </a:rPr>
              <a:t>36% </a:t>
            </a:r>
            <a:r>
              <a:rPr lang="en-US" dirty="0" smtClean="0"/>
              <a:t>of citations were </a:t>
            </a:r>
            <a:r>
              <a:rPr lang="en-US" dirty="0" smtClean="0">
                <a:solidFill>
                  <a:schemeClr val="accent6"/>
                </a:solidFill>
              </a:rPr>
              <a:t>after retraction</a:t>
            </a:r>
            <a:r>
              <a:rPr lang="en-US" dirty="0" smtClean="0"/>
              <a:t>.</a:t>
            </a:r>
          </a:p>
          <a:p>
            <a:r>
              <a:rPr lang="en-US" dirty="0" smtClean="0"/>
              <a:t>In overall </a:t>
            </a:r>
            <a:r>
              <a:rPr lang="en-US" dirty="0" smtClean="0">
                <a:solidFill>
                  <a:srgbClr val="FFFF00"/>
                </a:solidFill>
              </a:rPr>
              <a:t>70501 </a:t>
            </a:r>
            <a:r>
              <a:rPr lang="en-US" dirty="0">
                <a:solidFill>
                  <a:srgbClr val="FFFF00"/>
                </a:solidFill>
              </a:rPr>
              <a:t>patients </a:t>
            </a:r>
            <a:r>
              <a:rPr lang="en-US" dirty="0"/>
              <a:t>were </a:t>
            </a:r>
            <a:r>
              <a:rPr lang="en-US" dirty="0" smtClean="0"/>
              <a:t>treated in </a:t>
            </a:r>
            <a:r>
              <a:rPr lang="en-US" dirty="0"/>
              <a:t>secondary </a:t>
            </a:r>
            <a:r>
              <a:rPr lang="en-US" dirty="0" smtClean="0"/>
              <a:t>studies influenced </a:t>
            </a:r>
            <a:r>
              <a:rPr lang="en-US" dirty="0"/>
              <a:t>by a primary paper that was </a:t>
            </a:r>
            <a:r>
              <a:rPr lang="en-US" dirty="0" smtClean="0"/>
              <a:t>retracted</a:t>
            </a:r>
          </a:p>
        </p:txBody>
      </p:sp>
      <p:sp>
        <p:nvSpPr>
          <p:cNvPr id="4" name="Slide Number Placeholder 3"/>
          <p:cNvSpPr>
            <a:spLocks noGrp="1"/>
          </p:cNvSpPr>
          <p:nvPr>
            <p:ph type="sldNum" sz="quarter" idx="12"/>
          </p:nvPr>
        </p:nvSpPr>
        <p:spPr/>
        <p:txBody>
          <a:bodyPr/>
          <a:lstStyle/>
          <a:p>
            <a:fld id="{B82CCC60-E8CD-4174-8B1A-7DF615B22EEF}" type="slidenum">
              <a:rPr lang="en-US" smtClean="0"/>
              <a:pPr/>
              <a:t>55</a:t>
            </a:fld>
            <a:endParaRPr lang="en-US" dirty="0"/>
          </a:p>
        </p:txBody>
      </p:sp>
      <p:sp>
        <p:nvSpPr>
          <p:cNvPr id="5" name="Rectangle 4"/>
          <p:cNvSpPr/>
          <p:nvPr/>
        </p:nvSpPr>
        <p:spPr>
          <a:xfrm>
            <a:off x="448965" y="6142179"/>
            <a:ext cx="794066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Steen RG. Retractions in the medical literature: how many patients are put at risk by flawed research?. Journal of Medical Ethics. 2011 Nov 1;37(11):688-92.</a:t>
            </a:r>
          </a:p>
        </p:txBody>
      </p:sp>
    </p:spTree>
    <p:extLst>
      <p:ext uri="{BB962C8B-B14F-4D97-AF65-F5344CB8AC3E}">
        <p14:creationId xmlns:p14="http://schemas.microsoft.com/office/powerpoint/2010/main" val="36981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3312" y="2818180"/>
            <a:ext cx="6719018" cy="3359510"/>
          </a:xfrm>
        </p:spPr>
        <p:txBody>
          <a:bodyPr>
            <a:normAutofit/>
          </a:bodyPr>
          <a:lstStyle/>
          <a:p>
            <a:pPr marL="0" indent="0">
              <a:buNone/>
            </a:pPr>
            <a:r>
              <a:rPr lang="en-US" sz="3600" dirty="0" smtClean="0">
                <a:solidFill>
                  <a:srgbClr val="FF9E1D"/>
                </a:solidFill>
              </a:rPr>
              <a:t>Any Question?</a:t>
            </a:r>
          </a:p>
        </p:txBody>
      </p:sp>
      <p:sp>
        <p:nvSpPr>
          <p:cNvPr id="2" name="Slide Number Placeholder 1"/>
          <p:cNvSpPr>
            <a:spLocks noGrp="1"/>
          </p:cNvSpPr>
          <p:nvPr>
            <p:ph type="sldNum" sz="quarter" idx="12"/>
          </p:nvPr>
        </p:nvSpPr>
        <p:spPr/>
        <p:txBody>
          <a:bodyPr/>
          <a:lstStyle/>
          <a:p>
            <a:fld id="{B82CCC60-E8CD-4174-8B1A-7DF615B22EEF}" type="slidenum">
              <a:rPr lang="en-US" smtClean="0"/>
              <a:pPr/>
              <a:t>56</a:t>
            </a:fld>
            <a:endParaRPr lang="en-US" dirty="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Authorship</a:t>
            </a:r>
            <a:endParaRPr lang="en-US" dirty="0"/>
          </a:p>
        </p:txBody>
      </p:sp>
      <p:sp>
        <p:nvSpPr>
          <p:cNvPr id="3" name="Content Placeholder 2"/>
          <p:cNvSpPr>
            <a:spLocks noGrp="1"/>
          </p:cNvSpPr>
          <p:nvPr>
            <p:ph idx="1"/>
          </p:nvPr>
        </p:nvSpPr>
        <p:spPr/>
        <p:txBody>
          <a:bodyPr/>
          <a:lstStyle/>
          <a:p>
            <a:pPr marL="0" indent="0">
              <a:buNone/>
            </a:pPr>
            <a:r>
              <a:rPr lang="en-US" dirty="0"/>
              <a:t/>
            </a:r>
            <a:br>
              <a:rPr lang="en-US" dirty="0"/>
            </a:br>
            <a:r>
              <a:rPr lang="en-US" dirty="0"/>
              <a:t>An “author” is generally considered to be someone who has made </a:t>
            </a:r>
            <a:r>
              <a:rPr lang="en-US" dirty="0">
                <a:solidFill>
                  <a:srgbClr val="FFFF00"/>
                </a:solidFill>
              </a:rPr>
              <a:t>substantive intellectual contributions </a:t>
            </a:r>
            <a:r>
              <a:rPr lang="en-US" dirty="0"/>
              <a:t>to a published </a:t>
            </a:r>
            <a:r>
              <a:rPr lang="en-US" dirty="0" smtClean="0"/>
              <a:t>study</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6</a:t>
            </a:fld>
            <a:endParaRPr lang="en-US" dirty="0"/>
          </a:p>
        </p:txBody>
      </p:sp>
    </p:spTree>
    <p:extLst>
      <p:ext uri="{BB962C8B-B14F-4D97-AF65-F5344CB8AC3E}">
        <p14:creationId xmlns:p14="http://schemas.microsoft.com/office/powerpoint/2010/main" val="2334099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Authorship criteria </a:t>
            </a:r>
            <a:endParaRPr lang="en-US" dirty="0"/>
          </a:p>
        </p:txBody>
      </p:sp>
      <p:sp>
        <p:nvSpPr>
          <p:cNvPr id="3" name="Content Placeholder 2"/>
          <p:cNvSpPr>
            <a:spLocks noGrp="1"/>
          </p:cNvSpPr>
          <p:nvPr>
            <p:ph idx="1"/>
          </p:nvPr>
        </p:nvSpPr>
        <p:spPr>
          <a:xfrm>
            <a:off x="448965" y="2054655"/>
            <a:ext cx="8229600" cy="4666820"/>
          </a:xfrm>
        </p:spPr>
        <p:txBody>
          <a:bodyPr>
            <a:normAutofit/>
          </a:bodyPr>
          <a:lstStyle/>
          <a:p>
            <a:pPr marL="514350" indent="-514350">
              <a:buFont typeface="+mj-lt"/>
              <a:buAutoNum type="arabicPeriod"/>
            </a:pPr>
            <a:r>
              <a:rPr lang="en-US" dirty="0"/>
              <a:t>Substantial contributions to the conception or design of the work; or the acquisition, analysis, or interpretation of data for the work; </a:t>
            </a:r>
            <a:r>
              <a:rPr lang="en-US" dirty="0">
                <a:solidFill>
                  <a:schemeClr val="accent2"/>
                </a:solidFill>
              </a:rPr>
              <a:t>AND</a:t>
            </a:r>
          </a:p>
          <a:p>
            <a:pPr marL="514350" indent="-514350">
              <a:buFont typeface="+mj-lt"/>
              <a:buAutoNum type="arabicPeriod"/>
            </a:pPr>
            <a:r>
              <a:rPr lang="en-US" dirty="0"/>
              <a:t>Drafting the work or revising it critically for important intellectual content; </a:t>
            </a:r>
            <a:r>
              <a:rPr lang="en-US" dirty="0">
                <a:solidFill>
                  <a:schemeClr val="accent2"/>
                </a:solidFill>
              </a:rPr>
              <a:t>AND</a:t>
            </a:r>
          </a:p>
          <a:p>
            <a:pPr marL="514350" indent="-514350">
              <a:buFont typeface="+mj-lt"/>
              <a:buAutoNum type="arabicPeriod"/>
            </a:pPr>
            <a:r>
              <a:rPr lang="en-US" dirty="0"/>
              <a:t>Final approval of the version to be published; </a:t>
            </a:r>
            <a:r>
              <a:rPr lang="en-US" dirty="0">
                <a:solidFill>
                  <a:schemeClr val="accent2"/>
                </a:solidFill>
              </a:rPr>
              <a:t>AND</a:t>
            </a:r>
          </a:p>
          <a:p>
            <a:pPr marL="514350" indent="-514350">
              <a:buFont typeface="+mj-lt"/>
              <a:buAutoNum type="arabicPeriod"/>
            </a:pPr>
            <a:r>
              <a:rPr lang="en-US" dirty="0"/>
              <a:t>Agreement to be </a:t>
            </a:r>
            <a:r>
              <a:rPr lang="en-US" dirty="0">
                <a:solidFill>
                  <a:srgbClr val="FF0000"/>
                </a:solidFill>
              </a:rPr>
              <a:t>accountable</a:t>
            </a:r>
            <a:r>
              <a:rPr lang="en-US" dirty="0"/>
              <a:t> for all aspects of the work in ensuring that questions related to the accuracy or integrity of any part of the work are appropriately investigated and resolved.</a:t>
            </a:r>
          </a:p>
          <a:p>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7</a:t>
            </a:fld>
            <a:endParaRPr lang="en-US"/>
          </a:p>
        </p:txBody>
      </p:sp>
    </p:spTree>
    <p:extLst>
      <p:ext uri="{BB962C8B-B14F-4D97-AF65-F5344CB8AC3E}">
        <p14:creationId xmlns:p14="http://schemas.microsoft.com/office/powerpoint/2010/main" val="38073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responsibility</a:t>
            </a:r>
            <a:endParaRPr lang="en-US" dirty="0"/>
          </a:p>
        </p:txBody>
      </p:sp>
      <p:sp>
        <p:nvSpPr>
          <p:cNvPr id="3" name="Content Placeholder 2"/>
          <p:cNvSpPr>
            <a:spLocks noGrp="1"/>
          </p:cNvSpPr>
          <p:nvPr>
            <p:ph idx="1"/>
          </p:nvPr>
        </p:nvSpPr>
        <p:spPr>
          <a:xfrm>
            <a:off x="448964" y="2054655"/>
            <a:ext cx="8398775" cy="4123035"/>
          </a:xfrm>
        </p:spPr>
        <p:txBody>
          <a:bodyPr/>
          <a:lstStyle/>
          <a:p>
            <a:r>
              <a:rPr lang="en-US" dirty="0" smtClean="0"/>
              <a:t>All authors </a:t>
            </a:r>
            <a:r>
              <a:rPr lang="en-US" dirty="0"/>
              <a:t>should be able to take </a:t>
            </a:r>
            <a:r>
              <a:rPr lang="en-US" dirty="0" smtClean="0"/>
              <a:t>public responsibility </a:t>
            </a:r>
            <a:r>
              <a:rPr lang="en-US" dirty="0"/>
              <a:t>for the work </a:t>
            </a:r>
            <a:r>
              <a:rPr lang="en-US" dirty="0" smtClean="0"/>
              <a:t>and</a:t>
            </a:r>
          </a:p>
          <a:p>
            <a:endParaRPr lang="en-US" dirty="0" smtClean="0"/>
          </a:p>
          <a:p>
            <a:r>
              <a:rPr lang="en-US" dirty="0" smtClean="0"/>
              <a:t>should </a:t>
            </a:r>
            <a:r>
              <a:rPr lang="en-US" dirty="0"/>
              <a:t>have full confidence in </a:t>
            </a:r>
            <a:r>
              <a:rPr lang="en-US" dirty="0">
                <a:solidFill>
                  <a:srgbClr val="FFFF00"/>
                </a:solidFill>
              </a:rPr>
              <a:t>the accuracy and integrity</a:t>
            </a:r>
            <a:r>
              <a:rPr lang="en-US" dirty="0"/>
              <a:t> of the work of other group authors.</a:t>
            </a:r>
          </a:p>
        </p:txBody>
      </p:sp>
      <p:sp>
        <p:nvSpPr>
          <p:cNvPr id="4" name="Slide Number Placeholder 3"/>
          <p:cNvSpPr>
            <a:spLocks noGrp="1"/>
          </p:cNvSpPr>
          <p:nvPr>
            <p:ph type="sldNum" sz="quarter" idx="12"/>
          </p:nvPr>
        </p:nvSpPr>
        <p:spPr/>
        <p:txBody>
          <a:bodyPr/>
          <a:lstStyle/>
          <a:p>
            <a:fld id="{B82CCC60-E8CD-4174-8B1A-7DF615B22EEF}" type="slidenum">
              <a:rPr lang="en-US" smtClean="0"/>
              <a:pPr/>
              <a:t>8</a:t>
            </a:fld>
            <a:endParaRPr lang="en-US" dirty="0"/>
          </a:p>
        </p:txBody>
      </p:sp>
    </p:spTree>
    <p:extLst>
      <p:ext uri="{BB962C8B-B14F-4D97-AF65-F5344CB8AC3E}">
        <p14:creationId xmlns:p14="http://schemas.microsoft.com/office/powerpoint/2010/main" val="535904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Authorship conflict</a:t>
            </a:r>
            <a:endParaRPr lang="en-US" dirty="0"/>
          </a:p>
        </p:txBody>
      </p:sp>
      <p:sp>
        <p:nvSpPr>
          <p:cNvPr id="3" name="Content Placeholder 2"/>
          <p:cNvSpPr>
            <a:spLocks noGrp="1"/>
          </p:cNvSpPr>
          <p:nvPr>
            <p:ph idx="1"/>
          </p:nvPr>
        </p:nvSpPr>
        <p:spPr>
          <a:xfrm>
            <a:off x="448965" y="2054655"/>
            <a:ext cx="5497380" cy="4123035"/>
          </a:xfrm>
        </p:spPr>
        <p:txBody>
          <a:bodyPr/>
          <a:lstStyle/>
          <a:p>
            <a:r>
              <a:rPr lang="en-US" dirty="0" smtClean="0"/>
              <a:t>Who is first?</a:t>
            </a:r>
          </a:p>
          <a:p>
            <a:r>
              <a:rPr lang="en-US" dirty="0" smtClean="0"/>
              <a:t>Who is corresponding author?</a:t>
            </a:r>
          </a:p>
          <a:p>
            <a:r>
              <a:rPr lang="en-US" dirty="0" smtClean="0"/>
              <a:t>How to prevent authorship conflict?</a:t>
            </a:r>
          </a:p>
          <a:p>
            <a:r>
              <a:rPr lang="en-US" dirty="0" smtClean="0"/>
              <a:t>What is </a:t>
            </a:r>
            <a:r>
              <a:rPr lang="en-US" dirty="0" err="1" smtClean="0"/>
              <a:t>contributionship</a:t>
            </a:r>
            <a:r>
              <a:rPr lang="en-US" dirty="0" smtClean="0"/>
              <a:t>?</a:t>
            </a:r>
            <a:endParaRPr lang="en-US" dirty="0"/>
          </a:p>
        </p:txBody>
      </p:sp>
      <p:sp>
        <p:nvSpPr>
          <p:cNvPr id="4" name="Slide Number Placeholder 3"/>
          <p:cNvSpPr>
            <a:spLocks noGrp="1"/>
          </p:cNvSpPr>
          <p:nvPr>
            <p:ph type="sldNum" sz="quarter" idx="12"/>
          </p:nvPr>
        </p:nvSpPr>
        <p:spPr/>
        <p:txBody>
          <a:bodyPr/>
          <a:lstStyle/>
          <a:p>
            <a:fld id="{B82CCC60-E8CD-4174-8B1A-7DF615B22EEF}" type="slidenum">
              <a:rPr lang="en-US" smtClean="0"/>
              <a:pPr/>
              <a:t>9</a:t>
            </a:fld>
            <a:endParaRPr lang="en-US" dirty="0"/>
          </a:p>
        </p:txBody>
      </p:sp>
      <p:pic>
        <p:nvPicPr>
          <p:cNvPr id="5" name="Picture 4" descr="c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345" y="2054655"/>
            <a:ext cx="3045062" cy="465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5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TotalTime>
  <Words>2068</Words>
  <Application>Microsoft Office PowerPoint</Application>
  <PresentationFormat>On-screen Show (4:3)</PresentationFormat>
  <Paragraphs>283</Paragraphs>
  <Slides>56</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Arabic Typesetting</vt:lpstr>
      <vt:lpstr>Arial</vt:lpstr>
      <vt:lpstr>Calibri</vt:lpstr>
      <vt:lpstr>Garamond</vt:lpstr>
      <vt:lpstr>Lotus</vt:lpstr>
      <vt:lpstr>Mangal</vt:lpstr>
      <vt:lpstr>Office Theme</vt:lpstr>
      <vt:lpstr>Ethics in Scientific Publication</vt:lpstr>
      <vt:lpstr>Question</vt:lpstr>
      <vt:lpstr>PowerPoint Presentation</vt:lpstr>
      <vt:lpstr>content</vt:lpstr>
      <vt:lpstr>Data ownership</vt:lpstr>
      <vt:lpstr>Authorship</vt:lpstr>
      <vt:lpstr>Authorship criteria </vt:lpstr>
      <vt:lpstr>Authors responsibility</vt:lpstr>
      <vt:lpstr>Authorship conflict</vt:lpstr>
      <vt:lpstr>Competing manuscripts based on the same study</vt:lpstr>
      <vt:lpstr>Artificial Intelligence(AI)</vt:lpstr>
      <vt:lpstr>Acknowledgements</vt:lpstr>
      <vt:lpstr>Conflict of Interest</vt:lpstr>
      <vt:lpstr>Ethical Approval</vt:lpstr>
      <vt:lpstr>Preprints</vt:lpstr>
      <vt:lpstr>PowerPoint Presentation</vt:lpstr>
      <vt:lpstr>Publication Misconduct</vt:lpstr>
      <vt:lpstr>PowerPoint Presentation</vt:lpstr>
      <vt:lpstr>PowerPoint Presentation</vt:lpstr>
      <vt:lpstr>PowerPoint Presentation</vt:lpstr>
      <vt:lpstr>How often is misconduct detected?</vt:lpstr>
      <vt:lpstr>“A few bad apple” or “tip of iceburg”?</vt:lpstr>
      <vt:lpstr>Ghost Author</vt:lpstr>
      <vt:lpstr>Guest Author</vt:lpstr>
      <vt:lpstr>Simultaneous submission of manuscripts</vt:lpstr>
      <vt:lpstr>Plagiarism</vt:lpstr>
      <vt:lpstr>Forms of Plagiarism </vt:lpstr>
      <vt:lpstr>1. Careless paraphrasing</vt:lpstr>
      <vt:lpstr>Inappropriate paraphrasing</vt:lpstr>
      <vt:lpstr>paraphrasing</vt:lpstr>
      <vt:lpstr>PowerPoint Presentation</vt:lpstr>
      <vt:lpstr>PowerPoint Presentation</vt:lpstr>
      <vt:lpstr>PowerPoint Presentation</vt:lpstr>
      <vt:lpstr>Plagiarism ckeck </vt:lpstr>
      <vt:lpstr> 2. Poor documentation</vt:lpstr>
      <vt:lpstr> citation</vt:lpstr>
      <vt:lpstr>3. Inappropriate assistance</vt:lpstr>
      <vt:lpstr>3. Inappropriate assistance</vt:lpstr>
      <vt:lpstr>4. Recycling</vt:lpstr>
      <vt:lpstr>Redundant publication</vt:lpstr>
      <vt:lpstr>Salami slicing</vt:lpstr>
      <vt:lpstr>Duplicate publication</vt:lpstr>
      <vt:lpstr>Acceptable secondary publication</vt:lpstr>
      <vt:lpstr>Duplicate Submission in different languages</vt:lpstr>
      <vt:lpstr>Sample </vt:lpstr>
      <vt:lpstr>Falsification of data</vt:lpstr>
      <vt:lpstr>P-Hacking</vt:lpstr>
      <vt:lpstr>PowerPoint Presentation</vt:lpstr>
      <vt:lpstr>Publication Bias</vt:lpstr>
      <vt:lpstr>Data Fabrication</vt:lpstr>
      <vt:lpstr>PowerPoint Presentation</vt:lpstr>
      <vt:lpstr>Fake journals</vt:lpstr>
      <vt:lpstr>Warning signs</vt:lpstr>
      <vt:lpstr>Impact of Publication misconduct </vt:lpstr>
      <vt:lpstr>Impact of Publication misconduct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151</cp:revision>
  <dcterms:created xsi:type="dcterms:W3CDTF">2013-08-21T19:17:07Z</dcterms:created>
  <dcterms:modified xsi:type="dcterms:W3CDTF">2023-10-10T09:18:36Z</dcterms:modified>
</cp:coreProperties>
</file>